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7" r:id="rId1"/>
  </p:sldMasterIdLst>
  <p:notesMasterIdLst>
    <p:notesMasterId r:id="rId23"/>
  </p:notesMasterIdLst>
  <p:handoutMasterIdLst>
    <p:handoutMasterId r:id="rId24"/>
  </p:handoutMasterIdLst>
  <p:sldIdLst>
    <p:sldId id="341" r:id="rId2"/>
    <p:sldId id="412" r:id="rId3"/>
    <p:sldId id="273" r:id="rId4"/>
    <p:sldId id="378" r:id="rId5"/>
    <p:sldId id="388" r:id="rId6"/>
    <p:sldId id="389" r:id="rId7"/>
    <p:sldId id="359" r:id="rId8"/>
    <p:sldId id="414" r:id="rId9"/>
    <p:sldId id="415" r:id="rId10"/>
    <p:sldId id="416" r:id="rId11"/>
    <p:sldId id="417" r:id="rId12"/>
    <p:sldId id="418" r:id="rId13"/>
    <p:sldId id="419" r:id="rId14"/>
    <p:sldId id="420" r:id="rId15"/>
    <p:sldId id="421" r:id="rId16"/>
    <p:sldId id="422" r:id="rId17"/>
    <p:sldId id="424" r:id="rId18"/>
    <p:sldId id="426" r:id="rId19"/>
    <p:sldId id="360" r:id="rId20"/>
    <p:sldId id="393" r:id="rId21"/>
    <p:sldId id="336"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FDF"/>
    <a:srgbClr val="F4FCF9"/>
    <a:srgbClr val="FFFFFF"/>
    <a:srgbClr val="33A485"/>
    <a:srgbClr val="FF3300"/>
    <a:srgbClr val="FFFF00"/>
    <a:srgbClr val="00907E"/>
    <a:srgbClr val="006B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00" autoAdjust="0"/>
    <p:restoredTop sz="94717" autoAdjust="0"/>
  </p:normalViewPr>
  <p:slideViewPr>
    <p:cSldViewPr>
      <p:cViewPr varScale="1">
        <p:scale>
          <a:sx n="94" d="100"/>
          <a:sy n="94" d="100"/>
        </p:scale>
        <p:origin x="516" y="84"/>
      </p:cViewPr>
      <p:guideLst>
        <p:guide orient="horz" pos="2160"/>
        <p:guide pos="2880"/>
      </p:guideLst>
    </p:cSldViewPr>
  </p:slideViewPr>
  <p:outlineViewPr>
    <p:cViewPr>
      <p:scale>
        <a:sx n="33" d="100"/>
        <a:sy n="33" d="100"/>
      </p:scale>
      <p:origin x="0" y="-8818"/>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141315"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141316" name="Rectangle 4"/>
          <p:cNvSpPr>
            <a:spLocks noGrp="1" noChangeArrowheads="1"/>
          </p:cNvSpPr>
          <p:nvPr>
            <p:ph type="ftr" sz="quarter" idx="2"/>
          </p:nvPr>
        </p:nvSpPr>
        <p:spPr bwMode="auto">
          <a:xfrm>
            <a:off x="1"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141317"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CA9CFED6-DDA6-414E-B6D1-63100F2BC066}" type="slidenum">
              <a:rPr lang="en-US"/>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1"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endParaRPr lang="en-US"/>
          </a:p>
        </p:txBody>
      </p:sp>
      <p:sp>
        <p:nvSpPr>
          <p:cNvPr id="15363"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701676" y="4416427"/>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6" name="Rectangle 6"/>
          <p:cNvSpPr>
            <a:spLocks noGrp="1" noChangeArrowheads="1"/>
          </p:cNvSpPr>
          <p:nvPr>
            <p:ph type="ftr" sz="quarter" idx="4"/>
          </p:nvPr>
        </p:nvSpPr>
        <p:spPr bwMode="auto">
          <a:xfrm>
            <a:off x="1"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endParaRPr lang="en-US"/>
          </a:p>
        </p:txBody>
      </p:sp>
      <p:sp>
        <p:nvSpPr>
          <p:cNvPr id="15367"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73978932-750D-45FB-83E3-A7C4A4966510}"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78932-750D-45FB-83E3-A7C4A4966510}" type="slidenum">
              <a:rPr lang="en-US" smtClean="0"/>
              <a:pPr/>
              <a:t>1</a:t>
            </a:fld>
            <a:endParaRPr lang="en-US"/>
          </a:p>
        </p:txBody>
      </p:sp>
    </p:spTree>
    <p:extLst>
      <p:ext uri="{BB962C8B-B14F-4D97-AF65-F5344CB8AC3E}">
        <p14:creationId xmlns:p14="http://schemas.microsoft.com/office/powerpoint/2010/main" val="3397646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Educators are finding new ways to check-in with their students through distance learning. While a primary purpose of distance learning is to deliver instruction, it is critical that educators also build in time to check-in on their students’ overall health and well-being.</a:t>
            </a:r>
          </a:p>
          <a:p>
            <a:endParaRPr lang="en-US" dirty="0"/>
          </a:p>
        </p:txBody>
      </p:sp>
      <p:sp>
        <p:nvSpPr>
          <p:cNvPr id="4" name="Slide Number Placeholder 3"/>
          <p:cNvSpPr>
            <a:spLocks noGrp="1"/>
          </p:cNvSpPr>
          <p:nvPr>
            <p:ph type="sldNum" sz="quarter" idx="5"/>
          </p:nvPr>
        </p:nvSpPr>
        <p:spPr/>
        <p:txBody>
          <a:bodyPr/>
          <a:lstStyle/>
          <a:p>
            <a:fld id="{73978932-750D-45FB-83E3-A7C4A4966510}" type="slidenum">
              <a:rPr lang="en-US" smtClean="0"/>
              <a:pPr/>
              <a:t>11</a:t>
            </a:fld>
            <a:endParaRPr lang="en-US"/>
          </a:p>
        </p:txBody>
      </p:sp>
    </p:spTree>
    <p:extLst>
      <p:ext uri="{BB962C8B-B14F-4D97-AF65-F5344CB8AC3E}">
        <p14:creationId xmlns:p14="http://schemas.microsoft.com/office/powerpoint/2010/main" val="6459144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Remember to keep your tone, demeanor and behavior positive, upbeat, supportive, and patient. If a student is actually experiencing abuse or neglect at home they will most likely be more comfortable to open up over time and not through one, isolated conversation.</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Keep a log of the dates and times of when you speak to each of your students. Make sure that you document any behavior or comments that raise a red flag.</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When interacting with your students, attend to each student’s baseline behavior and emotion. Tracking your students’ baseline behaviors and emotions and comparing them to what this student typically exhibits in the classroom at school will assist in noticing any escalation in risk factors and/or concerns.</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While attending to your students’ baseline behaviors and emotions it is important to also account for the fact that our students are navigating a “new normal” and may show signs of stress due to this current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Remember that your students are getting used to new video conferencing platforms and technology. Therefore, it is very likely that your students may appear more shy or less likely to participate than when they are in the classroom and their baseline behaviors could change as they become more comfortable with the technology and online routines.</a:t>
            </a:r>
          </a:p>
          <a:p>
            <a:endParaRPr lang="en-US" dirty="0"/>
          </a:p>
        </p:txBody>
      </p:sp>
      <p:sp>
        <p:nvSpPr>
          <p:cNvPr id="4" name="Slide Number Placeholder 3"/>
          <p:cNvSpPr>
            <a:spLocks noGrp="1"/>
          </p:cNvSpPr>
          <p:nvPr>
            <p:ph type="sldNum" sz="quarter" idx="5"/>
          </p:nvPr>
        </p:nvSpPr>
        <p:spPr/>
        <p:txBody>
          <a:bodyPr/>
          <a:lstStyle/>
          <a:p>
            <a:fld id="{73978932-750D-45FB-83E3-A7C4A4966510}" type="slidenum">
              <a:rPr lang="en-US" smtClean="0"/>
              <a:pPr/>
              <a:t>12</a:t>
            </a:fld>
            <a:endParaRPr lang="en-US"/>
          </a:p>
        </p:txBody>
      </p:sp>
    </p:spTree>
    <p:extLst>
      <p:ext uri="{BB962C8B-B14F-4D97-AF65-F5344CB8AC3E}">
        <p14:creationId xmlns:p14="http://schemas.microsoft.com/office/powerpoint/2010/main" val="2347235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Tracking your students’ bassline behaviors and emotions and comparing them to what this student typically exhibits in the classroom will assist in noticing any escalation in risk factors and/or concerns.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HOWEVER, it is very important to remember that your student may make comments or show signs of stress one day but not the next. One abnormality in student behavior or comments is not a valid reason to open an investigation on a P/F/C, unless the behavior or comment leads you to suspect child abuse or neglect (then you are mandated to report the abuse to Children’s Protective Services and/or law enforcement). If you ever have any questions or concerns regarding a student’s behavior we recommend that you connect with another colleague who knows this student well. Other resource people are your school counselor(s) or nurse(s), administrator(s), and other trusted school staff who have a positive rapport with the student.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Here are a few things to keep in mind as your are tracking your students’ behaviors: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Account for the fact that your students are navigating a “new normal” and may show signs of stress due to this current situation.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Your students are getting used to new video conferencing platforms and technology, so students may appear more shy or less likely to participate than when they are in the classroom. Their baseline behaviors could change as they become more comfortable with the technology and online routines.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4" name="Slide Number Placeholder 3"/>
          <p:cNvSpPr>
            <a:spLocks noGrp="1"/>
          </p:cNvSpPr>
          <p:nvPr>
            <p:ph type="sldNum" sz="quarter" idx="5"/>
          </p:nvPr>
        </p:nvSpPr>
        <p:spPr/>
        <p:txBody>
          <a:bodyPr/>
          <a:lstStyle/>
          <a:p>
            <a:fld id="{73978932-750D-45FB-83E3-A7C4A4966510}" type="slidenum">
              <a:rPr lang="en-US" smtClean="0"/>
              <a:pPr/>
              <a:t>13</a:t>
            </a:fld>
            <a:endParaRPr lang="en-US"/>
          </a:p>
        </p:txBody>
      </p:sp>
    </p:spTree>
    <p:extLst>
      <p:ext uri="{BB962C8B-B14F-4D97-AF65-F5344CB8AC3E}">
        <p14:creationId xmlns:p14="http://schemas.microsoft.com/office/powerpoint/2010/main" val="9582867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Here are a few other points to take note of as you monitor your students’ behaviors that could indicate signs of stress: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Note any sudden declines in performance, or swings in typical academic behavior.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With online freedoms, some students are at an increased risk for commercial sexual exploitation. Pay attention to what students may share about new friends, new “job” or “new” plans they have for when the shelter in place ends.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Have a conversation with students about how they can safely convey any concerns – this could resemble the use of a safe word or phrase mutually agreed upon by the student and teacher.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Pay attention to written assignments and what a student may be revealing through their words or 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Commercial Sexual Exploitation requires a report to Children’s Protective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 is important to note that a lack of turning in work alone is not a sign of child abuse or neglect.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Educators need to continuously examine their assignment policies and due dates to remove barriers for student participation.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For example, are all assignments due during the week with little time for completion over the weekends? Perhaps assigning due dates of Sunday evenings rather than Friday mornings will allow for P/F/C to assist their children with completing and submitting assignments on time.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 lack of turning in assignments is not a primary indicator of risk; however, it could be a warning sign when coupled with other indicators that we have discussed.</a:t>
            </a:r>
          </a:p>
          <a:p>
            <a:endParaRPr lang="en-US" dirty="0"/>
          </a:p>
        </p:txBody>
      </p:sp>
      <p:sp>
        <p:nvSpPr>
          <p:cNvPr id="4" name="Slide Number Placeholder 3"/>
          <p:cNvSpPr>
            <a:spLocks noGrp="1"/>
          </p:cNvSpPr>
          <p:nvPr>
            <p:ph type="sldNum" sz="quarter" idx="5"/>
          </p:nvPr>
        </p:nvSpPr>
        <p:spPr/>
        <p:txBody>
          <a:bodyPr/>
          <a:lstStyle/>
          <a:p>
            <a:fld id="{73978932-750D-45FB-83E3-A7C4A4966510}" type="slidenum">
              <a:rPr lang="en-US" smtClean="0"/>
              <a:pPr/>
              <a:t>14</a:t>
            </a:fld>
            <a:endParaRPr lang="en-US"/>
          </a:p>
        </p:txBody>
      </p:sp>
    </p:spTree>
    <p:extLst>
      <p:ext uri="{BB962C8B-B14F-4D97-AF65-F5344CB8AC3E}">
        <p14:creationId xmlns:p14="http://schemas.microsoft.com/office/powerpoint/2010/main" val="3334652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Educators can use instructional strategies to provide a safe space for your students.</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a:r>
            <a:b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Remember, distance learning is an uncharted territory for all of us and your students so creating routines and setting up safe spaces will help to reduce anxiety your students are feeling with the “newness” of their current educational settings.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Here are some suggestions to create safe spaces through instruction: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Use a variety of online platforms for students to check in with their peers and with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Host discussion boards and pose questions and/or assignments that may reveal how home life and social distancing is going.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possible, create a safe mechanism for students to reach out for support if needed. This could involve a particular discussion board, use of email, or even a phone call.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Google and several text messaging apps provide alternative phone numbers that link to your personal phone number so that it is kept private. Calling the alternative phone number will connect your student to you directly. These services are typically free of charge.</a:t>
            </a:r>
          </a:p>
          <a:p>
            <a:endParaRPr lang="en-US" dirty="0"/>
          </a:p>
        </p:txBody>
      </p:sp>
      <p:sp>
        <p:nvSpPr>
          <p:cNvPr id="4" name="Slide Number Placeholder 3"/>
          <p:cNvSpPr>
            <a:spLocks noGrp="1"/>
          </p:cNvSpPr>
          <p:nvPr>
            <p:ph type="sldNum" sz="quarter" idx="5"/>
          </p:nvPr>
        </p:nvSpPr>
        <p:spPr/>
        <p:txBody>
          <a:bodyPr/>
          <a:lstStyle/>
          <a:p>
            <a:fld id="{73978932-750D-45FB-83E3-A7C4A4966510}" type="slidenum">
              <a:rPr lang="en-US" smtClean="0"/>
              <a:pPr/>
              <a:t>15</a:t>
            </a:fld>
            <a:endParaRPr lang="en-US"/>
          </a:p>
        </p:txBody>
      </p:sp>
    </p:spTree>
    <p:extLst>
      <p:ext uri="{BB962C8B-B14F-4D97-AF65-F5344CB8AC3E}">
        <p14:creationId xmlns:p14="http://schemas.microsoft.com/office/powerpoint/2010/main" val="20706259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It’s ok to simply be present and listen authentically.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Acknowledge tension between their work and family obligations.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Inquire about job loss and the family’s connections to other supports.</a:t>
            </a:r>
          </a:p>
          <a:p>
            <a:pPr marL="0" marR="0" lvl="0" indent="0" algn="l" defTabSz="914400" rtl="0" eaLnBrk="1" fontAlgn="auto" latinLnBrk="0" hangingPunct="1">
              <a:lnSpc>
                <a:spcPct val="100000"/>
              </a:lnSpc>
              <a:spcBef>
                <a:spcPts val="0"/>
              </a:spcBef>
              <a:spcAft>
                <a:spcPts val="0"/>
              </a:spcAft>
              <a:buClrTx/>
              <a:buSzTx/>
              <a:buFont typeface="Wingdings" charset="2"/>
              <a:buChar char="Ø"/>
              <a:tabLst/>
              <a:defRPr/>
            </a:pPr>
            <a:r>
              <a:rPr kumimoji="0" lang="en-US" sz="1200" b="1" i="1" u="none" strike="noStrike" kern="1200" cap="none" spc="0" normalizeH="0" baseline="0" noProof="0" dirty="0">
                <a:ln>
                  <a:noFill/>
                </a:ln>
                <a:solidFill>
                  <a:srgbClr val="A5A5A5"/>
                </a:solidFill>
                <a:effectLst/>
                <a:uLnTx/>
                <a:uFillTx/>
                <a:latin typeface="Calibri" panose="020F0502020204030204"/>
                <a:ea typeface="+mn-ea"/>
                <a:cs typeface="+mn-cs"/>
              </a:rPr>
              <a:t>“What has helped you in the past?”</a:t>
            </a:r>
          </a:p>
          <a:p>
            <a:pPr marL="0" marR="0" lvl="0" indent="0" algn="l" defTabSz="914400" rtl="0" eaLnBrk="1" fontAlgn="auto" latinLnBrk="0" hangingPunct="1">
              <a:lnSpc>
                <a:spcPct val="100000"/>
              </a:lnSpc>
              <a:spcBef>
                <a:spcPts val="0"/>
              </a:spcBef>
              <a:spcAft>
                <a:spcPts val="0"/>
              </a:spcAft>
              <a:buClrTx/>
              <a:buSzTx/>
              <a:buFont typeface="Wingdings" charset="2"/>
              <a:buChar char="Ø"/>
              <a:tabLst/>
              <a:defRPr/>
            </a:pPr>
            <a:r>
              <a:rPr kumimoji="0" lang="en-US" sz="1200" b="1" i="1" u="none" strike="noStrike" kern="1200" cap="none" spc="0" normalizeH="0" baseline="0" noProof="0" dirty="0">
                <a:ln>
                  <a:noFill/>
                </a:ln>
                <a:solidFill>
                  <a:srgbClr val="A5A5A5"/>
                </a:solidFill>
                <a:effectLst/>
                <a:uLnTx/>
                <a:uFillTx/>
                <a:latin typeface="Calibri" panose="020F0502020204030204"/>
                <a:ea typeface="+mn-ea"/>
                <a:cs typeface="+mn-cs"/>
              </a:rPr>
              <a:t>“What other adults are available to you right now?”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Reinforce parent’s need to care for self and create daily respite time.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Close with appreciation and gratitude.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Remember- parents, families and caregivers need support right now as much as their students. Educators are in a special position right now to connect with your students families in ways that are not always possible in non-distance learning.</a:t>
            </a:r>
          </a:p>
          <a:p>
            <a:endParaRPr lang="en-US" dirty="0"/>
          </a:p>
        </p:txBody>
      </p:sp>
      <p:sp>
        <p:nvSpPr>
          <p:cNvPr id="4" name="Slide Number Placeholder 3"/>
          <p:cNvSpPr>
            <a:spLocks noGrp="1"/>
          </p:cNvSpPr>
          <p:nvPr>
            <p:ph type="sldNum" sz="quarter" idx="5"/>
          </p:nvPr>
        </p:nvSpPr>
        <p:spPr/>
        <p:txBody>
          <a:bodyPr/>
          <a:lstStyle/>
          <a:p>
            <a:fld id="{73978932-750D-45FB-83E3-A7C4A4966510}" type="slidenum">
              <a:rPr lang="en-US" smtClean="0"/>
              <a:pPr/>
              <a:t>16</a:t>
            </a:fld>
            <a:endParaRPr lang="en-US"/>
          </a:p>
        </p:txBody>
      </p:sp>
    </p:spTree>
    <p:extLst>
      <p:ext uri="{BB962C8B-B14F-4D97-AF65-F5344CB8AC3E}">
        <p14:creationId xmlns:p14="http://schemas.microsoft.com/office/powerpoint/2010/main" val="34100296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78932-750D-45FB-83E3-A7C4A4966510}" type="slidenum">
              <a:rPr lang="en-US" smtClean="0"/>
              <a:pPr/>
              <a:t>19</a:t>
            </a:fld>
            <a:endParaRPr lang="en-US"/>
          </a:p>
        </p:txBody>
      </p:sp>
    </p:spTree>
    <p:extLst>
      <p:ext uri="{BB962C8B-B14F-4D97-AF65-F5344CB8AC3E}">
        <p14:creationId xmlns:p14="http://schemas.microsoft.com/office/powerpoint/2010/main" val="4155670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78932-750D-45FB-83E3-A7C4A4966510}" type="slidenum">
              <a:rPr lang="en-US" smtClean="0"/>
              <a:pPr/>
              <a:t>20</a:t>
            </a:fld>
            <a:endParaRPr lang="en-US"/>
          </a:p>
        </p:txBody>
      </p:sp>
    </p:spTree>
    <p:extLst>
      <p:ext uri="{BB962C8B-B14F-4D97-AF65-F5344CB8AC3E}">
        <p14:creationId xmlns:p14="http://schemas.microsoft.com/office/powerpoint/2010/main" val="27348802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Contact Stanislaus Community </a:t>
            </a:r>
            <a:r>
              <a:rPr lang="en-US"/>
              <a:t>Services Agency at (209)558-3665</a:t>
            </a:r>
          </a:p>
        </p:txBody>
      </p:sp>
      <p:sp>
        <p:nvSpPr>
          <p:cNvPr id="4" name="Slide Number Placeholder 3"/>
          <p:cNvSpPr>
            <a:spLocks noGrp="1"/>
          </p:cNvSpPr>
          <p:nvPr>
            <p:ph type="sldNum" sz="quarter" idx="10"/>
          </p:nvPr>
        </p:nvSpPr>
        <p:spPr/>
        <p:txBody>
          <a:bodyPr/>
          <a:lstStyle/>
          <a:p>
            <a:fld id="{73978932-750D-45FB-83E3-A7C4A4966510}" type="slidenum">
              <a:rPr lang="en-US" smtClean="0"/>
              <a:pPr/>
              <a:t>21</a:t>
            </a:fld>
            <a:endParaRPr lang="en-US"/>
          </a:p>
        </p:txBody>
      </p:sp>
    </p:spTree>
    <p:extLst>
      <p:ext uri="{BB962C8B-B14F-4D97-AF65-F5344CB8AC3E}">
        <p14:creationId xmlns:p14="http://schemas.microsoft.com/office/powerpoint/2010/main" val="2443565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78932-750D-45FB-83E3-A7C4A4966510}" type="slidenum">
              <a:rPr lang="en-US" smtClean="0"/>
              <a:pPr/>
              <a:t>3</a:t>
            </a:fld>
            <a:endParaRPr lang="en-US"/>
          </a:p>
        </p:txBody>
      </p:sp>
    </p:spTree>
    <p:extLst>
      <p:ext uri="{BB962C8B-B14F-4D97-AF65-F5344CB8AC3E}">
        <p14:creationId xmlns:p14="http://schemas.microsoft.com/office/powerpoint/2010/main" val="1600291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78932-750D-45FB-83E3-A7C4A4966510}" type="slidenum">
              <a:rPr lang="en-US" smtClean="0"/>
              <a:pPr/>
              <a:t>4</a:t>
            </a:fld>
            <a:endParaRPr lang="en-US"/>
          </a:p>
        </p:txBody>
      </p:sp>
    </p:spTree>
    <p:extLst>
      <p:ext uri="{BB962C8B-B14F-4D97-AF65-F5344CB8AC3E}">
        <p14:creationId xmlns:p14="http://schemas.microsoft.com/office/powerpoint/2010/main" val="2698496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78932-750D-45FB-83E3-A7C4A4966510}" type="slidenum">
              <a:rPr lang="en-US" smtClean="0"/>
              <a:pPr/>
              <a:t>5</a:t>
            </a:fld>
            <a:endParaRPr lang="en-US"/>
          </a:p>
        </p:txBody>
      </p:sp>
    </p:spTree>
    <p:extLst>
      <p:ext uri="{BB962C8B-B14F-4D97-AF65-F5344CB8AC3E}">
        <p14:creationId xmlns:p14="http://schemas.microsoft.com/office/powerpoint/2010/main" val="1609355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78932-750D-45FB-83E3-A7C4A4966510}" type="slidenum">
              <a:rPr lang="en-US" smtClean="0"/>
              <a:pPr/>
              <a:t>6</a:t>
            </a:fld>
            <a:endParaRPr lang="en-US"/>
          </a:p>
        </p:txBody>
      </p:sp>
    </p:spTree>
    <p:extLst>
      <p:ext uri="{BB962C8B-B14F-4D97-AF65-F5344CB8AC3E}">
        <p14:creationId xmlns:p14="http://schemas.microsoft.com/office/powerpoint/2010/main" val="260085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3978932-750D-45FB-83E3-A7C4A4966510}" type="slidenum">
              <a:rPr lang="en-US" smtClean="0"/>
              <a:pPr/>
              <a:t>7</a:t>
            </a:fld>
            <a:endParaRPr lang="en-US"/>
          </a:p>
        </p:txBody>
      </p:sp>
    </p:spTree>
    <p:extLst>
      <p:ext uri="{BB962C8B-B14F-4D97-AF65-F5344CB8AC3E}">
        <p14:creationId xmlns:p14="http://schemas.microsoft.com/office/powerpoint/2010/main" val="494343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Pandemics are marked by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uncertainty, confusion and a sense of urgency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(WHO 2005) which is exacerbated by 24/7 news cycle, social media- with a constant bombardment of information (some of which is contradictory).</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early stages there is uncertainty about odds and seriousness of getting infected.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This uncertainty can persist as it is difficult to know when a pandemic has ended.</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Pandemics often come in waves.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Health threats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to self and loved ones; caring for ill loved ones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inability to bury, memorialize and honor the dead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(whether it is due to the pandemic or another cause) due to high costs, shortage of coffins, graveyard space, and the inability to congregate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Shortages</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of food, supplies and medicines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Malnutrition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if parent is ill and can’t shop for and cook nutritious meals or if money is low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Severe disruption of routines</a:t>
            </a:r>
          </a:p>
          <a:p>
            <a:endParaRPr lang="en-US" dirty="0"/>
          </a:p>
        </p:txBody>
      </p:sp>
      <p:sp>
        <p:nvSpPr>
          <p:cNvPr id="4" name="Slide Number Placeholder 3"/>
          <p:cNvSpPr>
            <a:spLocks noGrp="1"/>
          </p:cNvSpPr>
          <p:nvPr>
            <p:ph type="sldNum" sz="quarter" idx="5"/>
          </p:nvPr>
        </p:nvSpPr>
        <p:spPr/>
        <p:txBody>
          <a:bodyPr/>
          <a:lstStyle/>
          <a:p>
            <a:fld id="{73978932-750D-45FB-83E3-A7C4A4966510}" type="slidenum">
              <a:rPr lang="en-US" smtClean="0"/>
              <a:pPr/>
              <a:t>8</a:t>
            </a:fld>
            <a:endParaRPr lang="en-US"/>
          </a:p>
        </p:txBody>
      </p:sp>
    </p:spTree>
    <p:extLst>
      <p:ext uri="{BB962C8B-B14F-4D97-AF65-F5344CB8AC3E}">
        <p14:creationId xmlns:p14="http://schemas.microsoft.com/office/powerpoint/2010/main" val="3479531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Separation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from family, friends and co-workers due to quarantine and social distancing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Social isolation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due to quarantine and social distancing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School closure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(Schultz et al, 2008)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Wage loss-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 fact, financial stress on families and economic stress in the larger society is sometimes greater than the losses brought about by contracting the illness, especially for those that are already poor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the social fabric erodes there may be additional stressors such as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exploitation</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by corporations (e.g. jacking up prices of rare items), or acts of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crime</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by members of the community.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Stresses on the health care system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can overwhelm it (when health care providers become ill, when supplies and equipment such as masks, gloves, medicines, ventilators are low, when there are not enough beds, etc.)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economy can break down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leading to a recession or a depression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Elevations in unemployment, cuts in wages</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Corporations and businesses may fail with out bailouts from the government</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 National Academy of Medicine in 2016 estimated that the next pandemic would cost 6 trillion in losses… which may be a fraction of what Covid-19 will cost.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Disease related stigma has grave consequences-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1) it is stressful in and of itself</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2) people may not seek healthcare for fear of discrimination can exacerbate distrust in health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institutions</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3) can lead to social marginalization- poverty, neglect and isolation that furthers the spread of the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disease</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4) may exacerbate fear and anxiety and cause avoidance of parts of town, certain businesses, etc. Often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why pandemics named the way they are.</a:t>
            </a:r>
          </a:p>
          <a:p>
            <a:endParaRPr lang="en-US" dirty="0"/>
          </a:p>
        </p:txBody>
      </p:sp>
      <p:sp>
        <p:nvSpPr>
          <p:cNvPr id="4" name="Slide Number Placeholder 3"/>
          <p:cNvSpPr>
            <a:spLocks noGrp="1"/>
          </p:cNvSpPr>
          <p:nvPr>
            <p:ph type="sldNum" sz="quarter" idx="5"/>
          </p:nvPr>
        </p:nvSpPr>
        <p:spPr/>
        <p:txBody>
          <a:bodyPr/>
          <a:lstStyle/>
          <a:p>
            <a:fld id="{73978932-750D-45FB-83E3-A7C4A4966510}" type="slidenum">
              <a:rPr lang="en-US" smtClean="0"/>
              <a:pPr/>
              <a:t>9</a:t>
            </a:fld>
            <a:endParaRPr lang="en-US"/>
          </a:p>
        </p:txBody>
      </p:sp>
    </p:spTree>
    <p:extLst>
      <p:ext uri="{BB962C8B-B14F-4D97-AF65-F5344CB8AC3E}">
        <p14:creationId xmlns:p14="http://schemas.microsoft.com/office/powerpoint/2010/main" val="3262088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rPr>
              <a:t>Most people benefit from human connection and engagement as much as from any professional Mental Health intervention. Reducing isolation is the primary goal. </a:t>
            </a:r>
          </a:p>
          <a:p>
            <a:endParaRPr lang="en-US" dirty="0"/>
          </a:p>
        </p:txBody>
      </p:sp>
      <p:sp>
        <p:nvSpPr>
          <p:cNvPr id="4" name="Slide Number Placeholder 3"/>
          <p:cNvSpPr>
            <a:spLocks noGrp="1"/>
          </p:cNvSpPr>
          <p:nvPr>
            <p:ph type="sldNum" sz="quarter" idx="5"/>
          </p:nvPr>
        </p:nvSpPr>
        <p:spPr/>
        <p:txBody>
          <a:bodyPr/>
          <a:lstStyle/>
          <a:p>
            <a:fld id="{73978932-750D-45FB-83E3-A7C4A4966510}" type="slidenum">
              <a:rPr lang="en-US" smtClean="0"/>
              <a:pPr/>
              <a:t>10</a:t>
            </a:fld>
            <a:endParaRPr lang="en-US"/>
          </a:p>
        </p:txBody>
      </p:sp>
    </p:spTree>
    <p:extLst>
      <p:ext uri="{BB962C8B-B14F-4D97-AF65-F5344CB8AC3E}">
        <p14:creationId xmlns:p14="http://schemas.microsoft.com/office/powerpoint/2010/main" val="3954077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Freeform 6" title="Page Number Shape"/>
          <p:cNvSpPr/>
          <p:nvPr/>
        </p:nvSpPr>
        <p:spPr bwMode="auto">
          <a:xfrm>
            <a:off x="8736012" y="118920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2"/>
          </a:solidFill>
          <a:ln w="0">
            <a:noFill/>
            <a:prstDash val="solid"/>
            <a:round/>
            <a:headEnd/>
            <a:tailEnd/>
          </a:ln>
        </p:spPr>
      </p:sp>
      <p:sp>
        <p:nvSpPr>
          <p:cNvPr id="2" name="Title 1"/>
          <p:cNvSpPr>
            <a:spLocks noGrp="1"/>
          </p:cNvSpPr>
          <p:nvPr>
            <p:ph type="ctrTitle"/>
          </p:nvPr>
        </p:nvSpPr>
        <p:spPr>
          <a:xfrm>
            <a:off x="816685" y="1143294"/>
            <a:ext cx="5275772" cy="4268965"/>
          </a:xfrm>
        </p:spPr>
        <p:txBody>
          <a:bodyPr anchor="t">
            <a:normAutofit/>
          </a:bodyPr>
          <a:lstStyle>
            <a:lvl1pPr algn="l">
              <a:lnSpc>
                <a:spcPct val="85000"/>
              </a:lnSpc>
              <a:defRPr sz="58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816685" y="5537926"/>
            <a:ext cx="5275772" cy="706355"/>
          </a:xfrm>
        </p:spPr>
        <p:txBody>
          <a:bodyPr>
            <a:normAutofit/>
          </a:bodyPr>
          <a:lstStyle>
            <a:lvl1pPr marL="0" indent="0" algn="l">
              <a:lnSpc>
                <a:spcPct val="114000"/>
              </a:lnSpc>
              <a:spcBef>
                <a:spcPts val="0"/>
              </a:spcBef>
              <a:buNone/>
              <a:defRPr sz="1800" b="0" i="1"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16685" y="6314441"/>
            <a:ext cx="1197467" cy="365125"/>
          </a:xfrm>
        </p:spPr>
        <p:txBody>
          <a:bodyPr/>
          <a:lstStyle>
            <a:lvl1pPr algn="l">
              <a:defRPr sz="900">
                <a:solidFill>
                  <a:schemeClr val="tx2"/>
                </a:solidFill>
              </a:defRPr>
            </a:lvl1pPr>
          </a:lstStyle>
          <a:p>
            <a:fld id="{F8CFA630-13BB-46C4-BD44-B2C5F9B66074}" type="datetimeFigureOut">
              <a:rPr lang="en-US" smtClean="0"/>
              <a:pPr/>
              <a:t>10/8/2020</a:t>
            </a:fld>
            <a:endParaRPr lang="en-US" dirty="0">
              <a:solidFill>
                <a:srgbClr val="FFFFFF"/>
              </a:solidFill>
            </a:endParaRPr>
          </a:p>
        </p:txBody>
      </p:sp>
      <p:sp>
        <p:nvSpPr>
          <p:cNvPr id="5" name="Footer Placeholder 4"/>
          <p:cNvSpPr>
            <a:spLocks noGrp="1"/>
          </p:cNvSpPr>
          <p:nvPr>
            <p:ph type="ftr" sz="quarter" idx="11"/>
          </p:nvPr>
        </p:nvSpPr>
        <p:spPr>
          <a:xfrm>
            <a:off x="2250444" y="6314441"/>
            <a:ext cx="3842012" cy="365125"/>
          </a:xfrm>
        </p:spPr>
        <p:txBody>
          <a:bodyPr/>
          <a:lstStyle>
            <a:lvl1pPr algn="l">
              <a:defRPr b="0">
                <a:solidFill>
                  <a:schemeClr val="tx2"/>
                </a:solidFill>
              </a:defRPr>
            </a:lvl1pPr>
          </a:lstStyle>
          <a:p>
            <a:endParaRPr kumimoji="0" lang="en-US" dirty="0">
              <a:solidFill>
                <a:srgbClr val="FFFFFF"/>
              </a:solidFill>
            </a:endParaRPr>
          </a:p>
        </p:txBody>
      </p:sp>
      <p:sp>
        <p:nvSpPr>
          <p:cNvPr id="6" name="Slide Number Placeholder 5"/>
          <p:cNvSpPr>
            <a:spLocks noGrp="1"/>
          </p:cNvSpPr>
          <p:nvPr>
            <p:ph type="sldNum" sz="quarter" idx="12"/>
          </p:nvPr>
        </p:nvSpPr>
        <p:spPr>
          <a:xfrm>
            <a:off x="8736012" y="1416217"/>
            <a:ext cx="407987" cy="365125"/>
          </a:xfrm>
        </p:spPr>
        <p:txBody>
          <a:bodyPr/>
          <a:lstStyle>
            <a:lvl1pPr algn="r">
              <a:defRPr>
                <a:solidFill>
                  <a:schemeClr val="accent1"/>
                </a:solidFill>
              </a:defRPr>
            </a:lvl1pPr>
          </a:lstStyle>
          <a:p>
            <a:fld id="{BC5217A8-0E06-4059-AC45-433E2E67A85D}" type="slidenum">
              <a:rPr kumimoji="0" lang="en-US" smtClean="0"/>
              <a:pPr/>
              <a:t>‹#›</a:t>
            </a:fld>
            <a:endParaRPr kumimoji="0" lang="en-US" dirty="0">
              <a:solidFill>
                <a:srgbClr val="FFFFFF"/>
              </a:solidFill>
            </a:endParaRPr>
          </a:p>
        </p:txBody>
      </p:sp>
      <p:cxnSp>
        <p:nvCxnSpPr>
          <p:cNvPr id="9" name="Straight Connector 8"/>
          <p:cNvCxnSpPr/>
          <p:nvPr/>
        </p:nvCxnSpPr>
        <p:spPr>
          <a:xfrm>
            <a:off x="580391" y="1257300"/>
            <a:ext cx="0" cy="560070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80391" y="1257300"/>
            <a:ext cx="0" cy="5600700"/>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5" descr="Stanislaus County Logo"/>
          <p:cNvPicPr>
            <a:picLocks noChangeAspect="1" noChangeArrowheads="1"/>
          </p:cNvPicPr>
          <p:nvPr userDrawn="1"/>
        </p:nvPicPr>
        <p:blipFill>
          <a:blip r:embed="rId2" cstate="print"/>
          <a:srcRect/>
          <a:stretch>
            <a:fillRect/>
          </a:stretch>
        </p:blipFill>
        <p:spPr bwMode="auto">
          <a:xfrm>
            <a:off x="3733800" y="5334002"/>
            <a:ext cx="1676400" cy="1370013"/>
          </a:xfrm>
          <a:prstGeom prst="rect">
            <a:avLst/>
          </a:prstGeom>
          <a:noFill/>
          <a:ln w="25400">
            <a:solidFill>
              <a:srgbClr val="00907E"/>
            </a:solidFill>
            <a:miter lim="800000"/>
            <a:headEnd/>
            <a:tailEnd/>
          </a:ln>
        </p:spPr>
      </p:pic>
      <p:pic>
        <p:nvPicPr>
          <p:cNvPr id="12" name="Picture 7" descr="CSA SP Logo"/>
          <p:cNvPicPr>
            <a:picLocks noChangeAspect="1" noChangeArrowheads="1"/>
          </p:cNvPicPr>
          <p:nvPr userDrawn="1"/>
        </p:nvPicPr>
        <p:blipFill>
          <a:blip r:embed="rId3" cstate="print"/>
          <a:srcRect/>
          <a:stretch>
            <a:fillRect/>
          </a:stretch>
        </p:blipFill>
        <p:spPr bwMode="auto">
          <a:xfrm>
            <a:off x="3505200" y="152400"/>
            <a:ext cx="1828800" cy="1743075"/>
          </a:xfrm>
          <a:prstGeom prst="rect">
            <a:avLst/>
          </a:prstGeom>
          <a:noFill/>
          <a:ln w="25400">
            <a:solidFill>
              <a:schemeClr val="hlink"/>
            </a:solidFill>
            <a:miter lim="800000"/>
            <a:headEnd/>
            <a:tailEnd/>
          </a:ln>
        </p:spPr>
      </p:pic>
    </p:spTree>
    <p:extLst>
      <p:ext uri="{BB962C8B-B14F-4D97-AF65-F5344CB8AC3E}">
        <p14:creationId xmlns:p14="http://schemas.microsoft.com/office/powerpoint/2010/main" val="4208730262"/>
      </p:ext>
    </p:extLst>
  </p:cSld>
  <p:clrMapOvr>
    <a:overrideClrMapping bg1="dk1" tx1="lt1" bg2="dk2" tx2="lt2" accent1="accent1" accent2="accent2" accent3="accent3" accent4="accent4" accent5="accent5" accent6="accent6" hlink="hlink" folHlink="folHlink"/>
  </p:clrMapOvr>
  <p:transition spd="slow">
    <p:wipe/>
  </p:transition>
  <p:extLst>
    <p:ext uri="{DCECCB84-F9BA-43D5-87BE-67443E8EF086}">
      <p15:sldGuideLst xmlns:p15="http://schemas.microsoft.com/office/powerpoint/2012/main">
        <p15:guide id="1" orient="horz" pos="79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3886200" y="640080"/>
            <a:ext cx="4686299" cy="558414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CFA630-13BB-46C4-BD44-B2C5F9B66074}" type="datetimeFigureOut">
              <a:rPr lang="en-US" smtClean="0"/>
              <a:pPr/>
              <a:t>10/8/2020</a:t>
            </a:fld>
            <a:endParaRPr lang="en-US" sz="75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750" dirty="0">
              <a:solidFill>
                <a:schemeClr val="tx2"/>
              </a:solidFill>
            </a:endParaRPr>
          </a:p>
        </p:txBody>
      </p:sp>
      <p:sp>
        <p:nvSpPr>
          <p:cNvPr id="6" name="Slide Number Placeholder 5"/>
          <p:cNvSpPr>
            <a:spLocks noGrp="1"/>
          </p:cNvSpPr>
          <p:nvPr>
            <p:ph type="sldNum" sz="quarter" idx="12"/>
          </p:nvPr>
        </p:nvSpPr>
        <p:spPr/>
        <p:txBody>
          <a:bodyPr/>
          <a:lstStyle/>
          <a:p>
            <a:pPr algn="r" eaLnBrk="1" latinLnBrk="0" hangingPunct="1"/>
            <a:fld id="{BC5217A8-0E06-4059-AC45-433E2E67A85D}" type="slidenum">
              <a:rPr kumimoji="0" lang="en-US" smtClean="0"/>
              <a:pPr algn="r" eaLnBrk="1" latinLnBrk="0" hangingPunct="1"/>
              <a:t>‹#›</a:t>
            </a:fld>
            <a:endParaRPr kumimoji="0" lang="en-US" sz="825" dirty="0">
              <a:solidFill>
                <a:schemeClr val="tx2"/>
              </a:solidFill>
            </a:endParaRPr>
          </a:p>
        </p:txBody>
      </p:sp>
    </p:spTree>
    <p:extLst>
      <p:ext uri="{BB962C8B-B14F-4D97-AF65-F5344CB8AC3E}">
        <p14:creationId xmlns:p14="http://schemas.microsoft.com/office/powerpoint/2010/main" val="895362459"/>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1"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Vertical Title 1"/>
          <p:cNvSpPr>
            <a:spLocks noGrp="1"/>
          </p:cNvSpPr>
          <p:nvPr>
            <p:ph type="title" orient="vert"/>
          </p:nvPr>
        </p:nvSpPr>
        <p:spPr>
          <a:xfrm>
            <a:off x="5993074" y="642931"/>
            <a:ext cx="1835003" cy="467810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642933"/>
            <a:ext cx="5303009" cy="46781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902140" y="5927132"/>
            <a:ext cx="2861142" cy="365125"/>
          </a:xfrm>
        </p:spPr>
        <p:txBody>
          <a:bodyPr/>
          <a:lstStyle/>
          <a:p>
            <a:fld id="{F8CFA630-13BB-46C4-BD44-B2C5F9B66074}" type="datetimeFigureOut">
              <a:rPr lang="en-US" smtClean="0"/>
              <a:pPr/>
              <a:t>10/8/2020</a:t>
            </a:fld>
            <a:endParaRPr lang="en-US" sz="750" dirty="0">
              <a:solidFill>
                <a:schemeClr val="tx2"/>
              </a:solidFill>
            </a:endParaRPr>
          </a:p>
        </p:txBody>
      </p:sp>
      <p:sp>
        <p:nvSpPr>
          <p:cNvPr id="5" name="Footer Placeholder 4"/>
          <p:cNvSpPr>
            <a:spLocks noGrp="1"/>
          </p:cNvSpPr>
          <p:nvPr>
            <p:ph type="ftr" sz="quarter" idx="11"/>
          </p:nvPr>
        </p:nvSpPr>
        <p:spPr>
          <a:xfrm>
            <a:off x="4902140" y="6315950"/>
            <a:ext cx="2861142" cy="365125"/>
          </a:xfrm>
        </p:spPr>
        <p:txBody>
          <a:bodyPr/>
          <a:lstStyle/>
          <a:p>
            <a:pPr algn="r" eaLnBrk="1" latinLnBrk="0" hangingPunct="1"/>
            <a:endParaRPr kumimoji="0" lang="en-US" sz="750" dirty="0">
              <a:solidFill>
                <a:schemeClr val="tx2"/>
              </a:solidFill>
            </a:endParaRPr>
          </a:p>
        </p:txBody>
      </p:sp>
      <p:sp>
        <p:nvSpPr>
          <p:cNvPr id="6" name="Slide Number Placeholder 5"/>
          <p:cNvSpPr>
            <a:spLocks noGrp="1"/>
          </p:cNvSpPr>
          <p:nvPr>
            <p:ph type="sldNum" sz="quarter" idx="12"/>
          </p:nvPr>
        </p:nvSpPr>
        <p:spPr>
          <a:xfrm>
            <a:off x="8736012" y="5607593"/>
            <a:ext cx="407987" cy="365125"/>
          </a:xfrm>
        </p:spPr>
        <p:txBody>
          <a:bodyPr/>
          <a:lstStyle/>
          <a:p>
            <a:pPr algn="r" eaLnBrk="1" latinLnBrk="0" hangingPunct="1"/>
            <a:fld id="{BC5217A8-0E06-4059-AC45-433E2E67A85D}" type="slidenum">
              <a:rPr kumimoji="0" lang="en-US" smtClean="0"/>
              <a:pPr algn="r" eaLnBrk="1" latinLnBrk="0" hangingPunct="1"/>
              <a:t>‹#›</a:t>
            </a:fld>
            <a:endParaRPr kumimoji="0" lang="en-US" sz="825" dirty="0">
              <a:solidFill>
                <a:schemeClr val="tx2"/>
              </a:solidFill>
            </a:endParaRPr>
          </a:p>
        </p:txBody>
      </p:sp>
      <p:cxnSp>
        <p:nvCxnSpPr>
          <p:cNvPr id="13" name="Straight Connector 12"/>
          <p:cNvCxnSpPr/>
          <p:nvPr/>
        </p:nvCxnSpPr>
        <p:spPr>
          <a:xfrm>
            <a:off x="1" y="6199730"/>
            <a:ext cx="7695008"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 y="6199730"/>
            <a:ext cx="7695008"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114174"/>
      </p:ext>
    </p:extLst>
  </p:cSld>
  <p:clrMapOvr>
    <a:masterClrMapping/>
  </p:clrMapOvr>
  <p:transition spd="slow">
    <p:wipe/>
  </p:transition>
  <p:extLst>
    <p:ext uri="{DCECCB84-F9BA-43D5-87BE-67443E8EF086}">
      <p15:sldGuideLst xmlns:p15="http://schemas.microsoft.com/office/powerpoint/2012/main">
        <p15:guide id="0" pos="4842">
          <p15:clr>
            <a:srgbClr val="FBAE40"/>
          </p15:clr>
        </p15:guide>
        <p15:guide id="1" pos="645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CFA630-13BB-46C4-BD44-B2C5F9B66074}" type="datetimeFigureOut">
              <a:rPr lang="en-US" smtClean="0"/>
              <a:pPr/>
              <a:t>10/8/2020</a:t>
            </a:fld>
            <a:endParaRPr lang="en-US" sz="750" dirty="0">
              <a:solidFill>
                <a:schemeClr val="tx2"/>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sz="750" dirty="0">
              <a:solidFill>
                <a:schemeClr val="tx2"/>
              </a:solidFill>
            </a:endParaRPr>
          </a:p>
        </p:txBody>
      </p:sp>
      <p:sp>
        <p:nvSpPr>
          <p:cNvPr id="6" name="Slide Number Placeholder 5"/>
          <p:cNvSpPr>
            <a:spLocks noGrp="1"/>
          </p:cNvSpPr>
          <p:nvPr>
            <p:ph type="sldNum" sz="quarter" idx="12"/>
          </p:nvPr>
        </p:nvSpPr>
        <p:spPr/>
        <p:txBody>
          <a:bodyPr/>
          <a:lstStyle/>
          <a:p>
            <a:pPr algn="r" eaLnBrk="1" latinLnBrk="0" hangingPunct="1"/>
            <a:fld id="{BC5217A8-0E06-4059-AC45-433E2E67A85D}" type="slidenum">
              <a:rPr kumimoji="0" lang="en-US" smtClean="0"/>
              <a:pPr algn="r" eaLnBrk="1" latinLnBrk="0" hangingPunct="1"/>
              <a:t>‹#›</a:t>
            </a:fld>
            <a:endParaRPr kumimoji="0" lang="en-US" sz="825" dirty="0">
              <a:solidFill>
                <a:schemeClr val="tx2"/>
              </a:solidFill>
            </a:endParaRPr>
          </a:p>
        </p:txBody>
      </p:sp>
    </p:spTree>
    <p:extLst>
      <p:ext uri="{BB962C8B-B14F-4D97-AF65-F5344CB8AC3E}">
        <p14:creationId xmlns:p14="http://schemas.microsoft.com/office/powerpoint/2010/main" val="96586109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12" name="Freeform 11" title="Page Number Shape"/>
          <p:cNvSpPr/>
          <p:nvPr/>
        </p:nvSpPr>
        <p:spPr bwMode="auto">
          <a:xfrm>
            <a:off x="8736012" y="1393748"/>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1"/>
          <p:cNvSpPr>
            <a:spLocks noGrp="1"/>
          </p:cNvSpPr>
          <p:nvPr>
            <p:ph type="title"/>
          </p:nvPr>
        </p:nvSpPr>
        <p:spPr>
          <a:xfrm>
            <a:off x="1460755" y="2571723"/>
            <a:ext cx="6222491" cy="3286153"/>
          </a:xfrm>
        </p:spPr>
        <p:txBody>
          <a:bodyPr anchor="t">
            <a:normAutofit/>
          </a:bodyPr>
          <a:lstStyle>
            <a:lvl1pPr>
              <a:lnSpc>
                <a:spcPct val="85000"/>
              </a:lnSpc>
              <a:defRPr sz="58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460755" y="1393748"/>
            <a:ext cx="6301072" cy="819150"/>
          </a:xfrm>
        </p:spPr>
        <p:txBody>
          <a:bodyPr anchor="ctr">
            <a:normAutofit/>
          </a:bodyPr>
          <a:lstStyle>
            <a:lvl1pPr marL="0" indent="0" algn="r">
              <a:lnSpc>
                <a:spcPct val="113000"/>
              </a:lnSpc>
              <a:spcBef>
                <a:spcPts val="0"/>
              </a:spcBef>
              <a:buNone/>
              <a:defRPr sz="1800" b="0" i="1"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557216" y="6314440"/>
            <a:ext cx="1197467" cy="365125"/>
          </a:xfrm>
        </p:spPr>
        <p:txBody>
          <a:bodyPr/>
          <a:lstStyle>
            <a:lvl1pPr>
              <a:defRPr sz="900">
                <a:solidFill>
                  <a:schemeClr val="accent1"/>
                </a:solidFill>
              </a:defRPr>
            </a:lvl1pPr>
          </a:lstStyle>
          <a:p>
            <a:fld id="{F8CFA630-13BB-46C4-BD44-B2C5F9B66074}" type="datetimeFigureOut">
              <a:rPr lang="en-US" smtClean="0"/>
              <a:pPr/>
              <a:t>10/8/2020</a:t>
            </a:fld>
            <a:endParaRPr lang="en-US">
              <a:solidFill>
                <a:schemeClr val="tx2"/>
              </a:solidFill>
            </a:endParaRPr>
          </a:p>
        </p:txBody>
      </p:sp>
      <p:sp>
        <p:nvSpPr>
          <p:cNvPr id="5" name="Footer Placeholder 4"/>
          <p:cNvSpPr>
            <a:spLocks noGrp="1"/>
          </p:cNvSpPr>
          <p:nvPr>
            <p:ph type="ftr" sz="quarter" idx="11"/>
          </p:nvPr>
        </p:nvSpPr>
        <p:spPr>
          <a:xfrm>
            <a:off x="1460755" y="6314441"/>
            <a:ext cx="4860170" cy="365125"/>
          </a:xfrm>
        </p:spPr>
        <p:txBody>
          <a:bodyPr/>
          <a:lstStyle>
            <a:lvl1pPr>
              <a:defRPr b="0">
                <a:solidFill>
                  <a:schemeClr val="accent1"/>
                </a:solidFill>
              </a:defRPr>
            </a:lvl1pPr>
          </a:lstStyle>
          <a:p>
            <a:endParaRPr kumimoji="0" lang="en-US" dirty="0">
              <a:solidFill>
                <a:schemeClr val="tx2"/>
              </a:solidFill>
            </a:endParaRPr>
          </a:p>
        </p:txBody>
      </p:sp>
      <p:sp>
        <p:nvSpPr>
          <p:cNvPr id="6" name="Slide Number Placeholder 5"/>
          <p:cNvSpPr>
            <a:spLocks noGrp="1"/>
          </p:cNvSpPr>
          <p:nvPr>
            <p:ph type="sldNum" sz="quarter" idx="12"/>
          </p:nvPr>
        </p:nvSpPr>
        <p:spPr>
          <a:xfrm>
            <a:off x="8736012" y="1620761"/>
            <a:ext cx="407987" cy="365125"/>
          </a:xfrm>
        </p:spPr>
        <p:txBody>
          <a:bodyPr/>
          <a:lstStyle>
            <a:lvl1pPr>
              <a:defRPr>
                <a:solidFill>
                  <a:schemeClr val="bg2"/>
                </a:solidFill>
              </a:defRPr>
            </a:lvl1pPr>
          </a:lstStyle>
          <a:p>
            <a:fld id="{BC5217A8-0E06-4059-AC45-433E2E67A85D}" type="slidenum">
              <a:rPr kumimoji="0" lang="en-US" smtClean="0"/>
              <a:pPr/>
              <a:t>‹#›</a:t>
            </a:fld>
            <a:endParaRPr kumimoji="0" lang="en-US"/>
          </a:p>
        </p:txBody>
      </p:sp>
      <p:cxnSp>
        <p:nvCxnSpPr>
          <p:cNvPr id="10" name="Straight Connector 9"/>
          <p:cNvCxnSpPr/>
          <p:nvPr/>
        </p:nvCxnSpPr>
        <p:spPr>
          <a:xfrm flipH="1">
            <a:off x="1" y="6178167"/>
            <a:ext cx="7683245"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 y="6178167"/>
            <a:ext cx="7683245"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81639"/>
      </p:ext>
    </p:extLst>
  </p:cSld>
  <p:clrMapOvr>
    <a:masterClrMapping/>
  </p:clrMapOvr>
  <p:transition spd="slow">
    <p:wipe/>
  </p:transition>
  <p:extLst>
    <p:ext uri="{DCECCB84-F9BA-43D5-87BE-67443E8EF086}">
      <p15:sldGuideLst xmlns:p15="http://schemas.microsoft.com/office/powerpoint/2012/main">
        <p15:guide id="0" pos="4842">
          <p15:clr>
            <a:srgbClr val="FBAE40"/>
          </p15:clr>
        </p15:guide>
        <p15:guide id="1" pos="645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86200" y="540628"/>
            <a:ext cx="4686300" cy="248894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86200" y="3712467"/>
            <a:ext cx="4686300" cy="24822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CFA630-13BB-46C4-BD44-B2C5F9B66074}" type="datetimeFigureOut">
              <a:rPr lang="en-US" smtClean="0"/>
              <a:pPr/>
              <a:t>10/8/2020</a:t>
            </a:fld>
            <a:endParaRPr lang="en-US" sz="75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750" dirty="0">
              <a:solidFill>
                <a:schemeClr val="tx2"/>
              </a:solidFill>
            </a:endParaRPr>
          </a:p>
        </p:txBody>
      </p:sp>
      <p:sp>
        <p:nvSpPr>
          <p:cNvPr id="7" name="Slide Number Placeholder 6"/>
          <p:cNvSpPr>
            <a:spLocks noGrp="1"/>
          </p:cNvSpPr>
          <p:nvPr>
            <p:ph type="sldNum" sz="quarter" idx="12"/>
          </p:nvPr>
        </p:nvSpPr>
        <p:spPr/>
        <p:txBody>
          <a:bodyPr/>
          <a:lstStyle/>
          <a:p>
            <a:pPr algn="r" eaLnBrk="1" latinLnBrk="0" hangingPunct="1"/>
            <a:fld id="{BC5217A8-0E06-4059-AC45-433E2E67A85D}" type="slidenum">
              <a:rPr kumimoji="0" lang="en-US" smtClean="0"/>
              <a:pPr algn="r" eaLnBrk="1" latinLnBrk="0" hangingPunct="1"/>
              <a:t>‹#›</a:t>
            </a:fld>
            <a:endParaRPr kumimoji="0" lang="en-US" sz="825" dirty="0">
              <a:solidFill>
                <a:schemeClr val="tx2"/>
              </a:solidFill>
            </a:endParaRPr>
          </a:p>
        </p:txBody>
      </p:sp>
    </p:spTree>
    <p:extLst>
      <p:ext uri="{BB962C8B-B14F-4D97-AF65-F5344CB8AC3E}">
        <p14:creationId xmlns:p14="http://schemas.microsoft.com/office/powerpoint/2010/main" val="112619583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7784"/>
            <a:ext cx="2873502"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3886200" y="558065"/>
            <a:ext cx="4690872" cy="913212"/>
          </a:xfrm>
        </p:spPr>
        <p:txBody>
          <a:bodyPr anchor="b">
            <a:normAutofit/>
          </a:bodyPr>
          <a:lstStyle>
            <a:lvl1pPr marL="0" indent="0">
              <a:lnSpc>
                <a:spcPct val="113000"/>
              </a:lnSpc>
              <a:spcBef>
                <a:spcPts val="0"/>
              </a:spcBef>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3886200" y="1526122"/>
            <a:ext cx="4690872" cy="17515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86200" y="3700828"/>
            <a:ext cx="4690872" cy="913759"/>
          </a:xfrm>
        </p:spPr>
        <p:txBody>
          <a:bodyPr anchor="b">
            <a:normAutofit/>
          </a:bodyPr>
          <a:lstStyle>
            <a:lvl1pPr marL="0" indent="0">
              <a:buNone/>
              <a:defRPr sz="2400" b="0" i="1" baseline="0">
                <a:solidFill>
                  <a:schemeClr val="tx1">
                    <a:lumMod val="85000"/>
                    <a:lumOff val="1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886200" y="4669432"/>
            <a:ext cx="4690872" cy="1752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CFA630-13BB-46C4-BD44-B2C5F9B66074}" type="datetimeFigureOut">
              <a:rPr lang="en-US" smtClean="0"/>
              <a:pPr/>
              <a:t>10/8/2020</a:t>
            </a:fld>
            <a:endParaRPr lang="en-US" sz="750" dirty="0">
              <a:solidFill>
                <a:schemeClr val="tx2"/>
              </a:solidFill>
            </a:endParaRPr>
          </a:p>
        </p:txBody>
      </p:sp>
      <p:sp>
        <p:nvSpPr>
          <p:cNvPr id="8" name="Footer Placeholder 7"/>
          <p:cNvSpPr>
            <a:spLocks noGrp="1"/>
          </p:cNvSpPr>
          <p:nvPr>
            <p:ph type="ftr" sz="quarter" idx="11"/>
          </p:nvPr>
        </p:nvSpPr>
        <p:spPr/>
        <p:txBody>
          <a:bodyPr/>
          <a:lstStyle/>
          <a:p>
            <a:pPr algn="r" eaLnBrk="1" latinLnBrk="0" hangingPunct="1"/>
            <a:endParaRPr kumimoji="0" lang="en-US" sz="750" dirty="0">
              <a:solidFill>
                <a:schemeClr val="tx2"/>
              </a:solidFill>
            </a:endParaRPr>
          </a:p>
        </p:txBody>
      </p:sp>
      <p:sp>
        <p:nvSpPr>
          <p:cNvPr id="9" name="Slide Number Placeholder 8"/>
          <p:cNvSpPr>
            <a:spLocks noGrp="1"/>
          </p:cNvSpPr>
          <p:nvPr>
            <p:ph type="sldNum" sz="quarter" idx="12"/>
          </p:nvPr>
        </p:nvSpPr>
        <p:spPr/>
        <p:txBody>
          <a:bodyPr/>
          <a:lstStyle/>
          <a:p>
            <a:pPr algn="r" eaLnBrk="1" latinLnBrk="0" hangingPunct="1"/>
            <a:fld id="{BC5217A8-0E06-4059-AC45-433E2E67A85D}" type="slidenum">
              <a:rPr kumimoji="0" lang="en-US" smtClean="0"/>
              <a:pPr algn="r" eaLnBrk="1" latinLnBrk="0" hangingPunct="1"/>
              <a:t>‹#›</a:t>
            </a:fld>
            <a:endParaRPr kumimoji="0" lang="en-US" sz="825" dirty="0">
              <a:solidFill>
                <a:schemeClr val="tx2"/>
              </a:solidFill>
            </a:endParaRPr>
          </a:p>
        </p:txBody>
      </p:sp>
    </p:spTree>
    <p:extLst>
      <p:ext uri="{BB962C8B-B14F-4D97-AF65-F5344CB8AC3E}">
        <p14:creationId xmlns:p14="http://schemas.microsoft.com/office/powerpoint/2010/main" val="3126722058"/>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CFA630-13BB-46C4-BD44-B2C5F9B66074}" type="datetimeFigureOut">
              <a:rPr lang="en-US" smtClean="0"/>
              <a:pPr/>
              <a:t>10/8/2020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BC5217A8-0E06-4059-AC45-433E2E67A85D}" type="slidenum">
              <a:rPr kumimoji="0" lang="en-US" smtClean="0"/>
              <a:pPr/>
              <a:t>‹#›</a:t>
            </a:fld>
            <a:endParaRPr kumimoji="0" lang="en-US"/>
          </a:p>
        </p:txBody>
      </p:sp>
    </p:spTree>
    <p:extLst>
      <p:ext uri="{BB962C8B-B14F-4D97-AF65-F5344CB8AC3E}">
        <p14:creationId xmlns:p14="http://schemas.microsoft.com/office/powerpoint/2010/main" val="200198447"/>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FA630-13BB-46C4-BD44-B2C5F9B66074}" type="datetimeFigureOut">
              <a:rPr lang="en-US" smtClean="0"/>
              <a:pPr/>
              <a:t>10/8/2020</a:t>
            </a:fld>
            <a:endParaRPr lang="en-US" dirty="0">
              <a:solidFill>
                <a:schemeClr val="tx2"/>
              </a:solidFill>
            </a:endParaRPr>
          </a:p>
        </p:txBody>
      </p:sp>
      <p:sp>
        <p:nvSpPr>
          <p:cNvPr id="3" name="Footer Placeholder 2"/>
          <p:cNvSpPr>
            <a:spLocks noGrp="1"/>
          </p:cNvSpPr>
          <p:nvPr>
            <p:ph type="ftr" sz="quarter" idx="11"/>
          </p:nvPr>
        </p:nvSpPr>
        <p:spPr/>
        <p:txBody>
          <a:bodyPr/>
          <a:lstStyle/>
          <a:p>
            <a:endParaRPr kumimoji="0" lang="en-US" dirty="0">
              <a:solidFill>
                <a:schemeClr val="tx2"/>
              </a:solidFill>
            </a:endParaRPr>
          </a:p>
        </p:txBody>
      </p:sp>
      <p:sp>
        <p:nvSpPr>
          <p:cNvPr id="4" name="Slide Number Placeholder 3"/>
          <p:cNvSpPr>
            <a:spLocks noGrp="1"/>
          </p:cNvSpPr>
          <p:nvPr>
            <p:ph type="sldNum" sz="quarter" idx="12"/>
          </p:nvPr>
        </p:nvSpPr>
        <p:spPr/>
        <p:txBody>
          <a:bodyPr/>
          <a:lstStyle/>
          <a:p>
            <a:fld id="{BC5217A8-0E06-4059-AC45-433E2E67A85D}" type="slidenum">
              <a:rPr kumimoji="0" lang="en-US" smtClean="0"/>
              <a:pPr/>
              <a:t>‹#›</a:t>
            </a:fld>
            <a:endParaRPr kumimoji="0" lang="en-US"/>
          </a:p>
        </p:txBody>
      </p:sp>
    </p:spTree>
    <p:extLst>
      <p:ext uri="{BB962C8B-B14F-4D97-AF65-F5344CB8AC3E}">
        <p14:creationId xmlns:p14="http://schemas.microsoft.com/office/powerpoint/2010/main" val="131898609"/>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 y="555479"/>
            <a:ext cx="2879082" cy="1921022"/>
          </a:xfrm>
        </p:spPr>
        <p:txBody>
          <a:bodyPr anchor="t">
            <a:noAutofit/>
          </a:bodyPr>
          <a:lstStyle>
            <a:lvl1pPr>
              <a:lnSpc>
                <a:spcPct val="93000"/>
              </a:lnSpc>
              <a:defRPr sz="3000"/>
            </a:lvl1pPr>
          </a:lstStyle>
          <a:p>
            <a:r>
              <a:rPr lang="en-US"/>
              <a:t>Click to edit Master title style</a:t>
            </a:r>
            <a:endParaRPr lang="en-US" dirty="0"/>
          </a:p>
        </p:txBody>
      </p:sp>
      <p:sp>
        <p:nvSpPr>
          <p:cNvPr id="3" name="Content Placeholder 2"/>
          <p:cNvSpPr>
            <a:spLocks noGrp="1"/>
          </p:cNvSpPr>
          <p:nvPr>
            <p:ph idx="1"/>
          </p:nvPr>
        </p:nvSpPr>
        <p:spPr>
          <a:xfrm>
            <a:off x="3886200" y="564147"/>
            <a:ext cx="4686300" cy="5622644"/>
          </a:xfrm>
        </p:spPr>
        <p:txBody>
          <a:bodyPr/>
          <a:lstStyle>
            <a:lvl1pPr>
              <a:lnSpc>
                <a:spcPct val="112000"/>
              </a:lnSpc>
              <a:defRPr sz="2000"/>
            </a:lvl1pPr>
            <a:lvl2pPr>
              <a:lnSpc>
                <a:spcPct val="112000"/>
              </a:lnSpc>
              <a:defRPr sz="1800"/>
            </a:lvl2pPr>
            <a:lvl3pPr>
              <a:lnSpc>
                <a:spcPct val="112000"/>
              </a:lnSpc>
              <a:defRPr sz="1600"/>
            </a:lvl3pPr>
            <a:lvl4pPr>
              <a:lnSpc>
                <a:spcPct val="112000"/>
              </a:lnSpc>
              <a:defRPr sz="1400"/>
            </a:lvl4pPr>
            <a:lvl5pPr>
              <a:lnSpc>
                <a:spcPct val="112000"/>
              </a:lnSpc>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 y="2621513"/>
            <a:ext cx="2879082" cy="3239537"/>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8CFA630-13BB-46C4-BD44-B2C5F9B66074}" type="datetimeFigureOut">
              <a:rPr lang="en-US" smtClean="0"/>
              <a:pPr/>
              <a:t>10/8/2020</a:t>
            </a:fld>
            <a:endParaRPr lang="en-US" sz="75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750" dirty="0">
              <a:solidFill>
                <a:schemeClr val="tx2"/>
              </a:solidFill>
            </a:endParaRPr>
          </a:p>
        </p:txBody>
      </p:sp>
      <p:sp>
        <p:nvSpPr>
          <p:cNvPr id="7" name="Slide Number Placeholder 6"/>
          <p:cNvSpPr>
            <a:spLocks noGrp="1"/>
          </p:cNvSpPr>
          <p:nvPr>
            <p:ph type="sldNum" sz="quarter" idx="12"/>
          </p:nvPr>
        </p:nvSpPr>
        <p:spPr/>
        <p:txBody>
          <a:bodyPr/>
          <a:lstStyle/>
          <a:p>
            <a:pPr algn="r" eaLnBrk="1" latinLnBrk="0" hangingPunct="1"/>
            <a:fld id="{BC5217A8-0E06-4059-AC45-433E2E67A85D}" type="slidenum">
              <a:rPr kumimoji="0" lang="en-US" smtClean="0"/>
              <a:pPr algn="r" eaLnBrk="1" latinLnBrk="0" hangingPunct="1"/>
              <a:t>‹#›</a:t>
            </a:fld>
            <a:endParaRPr kumimoji="0" lang="en-US" sz="825" dirty="0">
              <a:solidFill>
                <a:schemeClr val="tx2"/>
              </a:solidFill>
            </a:endParaRPr>
          </a:p>
        </p:txBody>
      </p:sp>
    </p:spTree>
    <p:extLst>
      <p:ext uri="{BB962C8B-B14F-4D97-AF65-F5344CB8AC3E}">
        <p14:creationId xmlns:p14="http://schemas.microsoft.com/office/powerpoint/2010/main" val="925817393"/>
      </p:ext>
    </p:extLst>
  </p:cSld>
  <p:clrMapOvr>
    <a:masterClrMapping/>
  </p:clrMapOvr>
  <p:transition spd="slow">
    <p:wip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1" y="557262"/>
            <a:ext cx="2882528" cy="1919239"/>
          </a:xfrm>
        </p:spPr>
        <p:txBody>
          <a:bodyPr anchor="t">
            <a:noAutofit/>
          </a:bodyPr>
          <a:lstStyle>
            <a:lvl1pPr>
              <a:lnSpc>
                <a:spcPct val="93000"/>
              </a:lnSpc>
              <a:defRPr sz="30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3943350" y="1"/>
            <a:ext cx="4629150"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71501" y="2621512"/>
            <a:ext cx="2882528" cy="3236976"/>
          </a:xfrm>
        </p:spPr>
        <p:txBody>
          <a:bodyPr>
            <a:normAutofit/>
          </a:bodyPr>
          <a:lstStyle>
            <a:lvl1pPr marL="0" indent="0" algn="r">
              <a:lnSpc>
                <a:spcPct val="125000"/>
              </a:lnSpc>
              <a:spcBef>
                <a:spcPts val="1200"/>
              </a:spcBef>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8CFA630-13BB-46C4-BD44-B2C5F9B66074}" type="datetimeFigureOut">
              <a:rPr lang="en-US" smtClean="0"/>
              <a:pPr/>
              <a:t>10/8/2020</a:t>
            </a:fld>
            <a:endParaRPr lang="en-US" sz="750" dirty="0">
              <a:solidFill>
                <a:schemeClr val="tx2"/>
              </a:solidFill>
            </a:endParaRPr>
          </a:p>
        </p:txBody>
      </p:sp>
      <p:sp>
        <p:nvSpPr>
          <p:cNvPr id="6" name="Footer Placeholder 5"/>
          <p:cNvSpPr>
            <a:spLocks noGrp="1"/>
          </p:cNvSpPr>
          <p:nvPr>
            <p:ph type="ftr" sz="quarter" idx="11"/>
          </p:nvPr>
        </p:nvSpPr>
        <p:spPr/>
        <p:txBody>
          <a:bodyPr/>
          <a:lstStyle/>
          <a:p>
            <a:pPr algn="r" eaLnBrk="1" latinLnBrk="0" hangingPunct="1"/>
            <a:endParaRPr kumimoji="0" lang="en-US" sz="750" dirty="0">
              <a:solidFill>
                <a:schemeClr val="tx2"/>
              </a:solidFill>
            </a:endParaRPr>
          </a:p>
        </p:txBody>
      </p:sp>
      <p:sp>
        <p:nvSpPr>
          <p:cNvPr id="7" name="Slide Number Placeholder 6"/>
          <p:cNvSpPr>
            <a:spLocks noGrp="1"/>
          </p:cNvSpPr>
          <p:nvPr>
            <p:ph type="sldNum" sz="quarter" idx="12"/>
          </p:nvPr>
        </p:nvSpPr>
        <p:spPr/>
        <p:txBody>
          <a:bodyPr/>
          <a:lstStyle/>
          <a:p>
            <a:pPr algn="r" eaLnBrk="1" latinLnBrk="0" hangingPunct="1"/>
            <a:fld id="{BC5217A8-0E06-4059-AC45-433E2E67A85D}" type="slidenum">
              <a:rPr kumimoji="0" lang="en-US" smtClean="0"/>
              <a:pPr algn="r" eaLnBrk="1" latinLnBrk="0" hangingPunct="1"/>
              <a:t>‹#›</a:t>
            </a:fld>
            <a:endParaRPr kumimoji="0" lang="en-US" sz="825" dirty="0">
              <a:solidFill>
                <a:schemeClr val="tx2"/>
              </a:solidFill>
            </a:endParaRPr>
          </a:p>
        </p:txBody>
      </p:sp>
    </p:spTree>
    <p:extLst>
      <p:ext uri="{BB962C8B-B14F-4D97-AF65-F5344CB8AC3E}">
        <p14:creationId xmlns:p14="http://schemas.microsoft.com/office/powerpoint/2010/main" val="109443919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6" title="Page Number Shape"/>
          <p:cNvSpPr/>
          <p:nvPr/>
        </p:nvSpPr>
        <p:spPr bwMode="auto">
          <a:xfrm>
            <a:off x="8736012" y="5380580"/>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accent1"/>
          </a:solidFill>
          <a:ln w="0">
            <a:noFill/>
            <a:prstDash val="solid"/>
            <a:round/>
            <a:headEnd/>
            <a:tailEnd/>
          </a:ln>
        </p:spPr>
      </p:sp>
      <p:sp>
        <p:nvSpPr>
          <p:cNvPr id="2" name="Title Placeholder 1"/>
          <p:cNvSpPr>
            <a:spLocks noGrp="1"/>
          </p:cNvSpPr>
          <p:nvPr>
            <p:ph type="title"/>
          </p:nvPr>
        </p:nvSpPr>
        <p:spPr>
          <a:xfrm>
            <a:off x="571500" y="559678"/>
            <a:ext cx="2875430" cy="495249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3886200" y="569066"/>
            <a:ext cx="4686299" cy="56551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1501" y="5930061"/>
            <a:ext cx="2861142" cy="365125"/>
          </a:xfrm>
          <a:prstGeom prst="rect">
            <a:avLst/>
          </a:prstGeom>
        </p:spPr>
        <p:txBody>
          <a:bodyPr vert="horz" lIns="91440" tIns="45720" rIns="91440" bIns="45720" rtlCol="0" anchor="t"/>
          <a:lstStyle>
            <a:lvl1pPr algn="r">
              <a:defRPr sz="750" b="0" i="1" baseline="0">
                <a:solidFill>
                  <a:schemeClr val="accent1"/>
                </a:solidFill>
                <a:latin typeface="+mj-lt"/>
              </a:defRPr>
            </a:lvl1pPr>
          </a:lstStyle>
          <a:p>
            <a:fld id="{F8CFA630-13BB-46C4-BD44-B2C5F9B66074}" type="datetimeFigureOut">
              <a:rPr lang="en-US" smtClean="0"/>
              <a:pPr/>
              <a:t>10/8/2020</a:t>
            </a:fld>
            <a:endParaRPr lang="en-US" sz="750" dirty="0">
              <a:solidFill>
                <a:schemeClr val="tx2"/>
              </a:solidFill>
            </a:endParaRPr>
          </a:p>
        </p:txBody>
      </p:sp>
      <p:sp>
        <p:nvSpPr>
          <p:cNvPr id="5" name="Footer Placeholder 4"/>
          <p:cNvSpPr>
            <a:spLocks noGrp="1"/>
          </p:cNvSpPr>
          <p:nvPr>
            <p:ph type="ftr" sz="quarter" idx="3"/>
          </p:nvPr>
        </p:nvSpPr>
        <p:spPr>
          <a:xfrm>
            <a:off x="571501" y="6314441"/>
            <a:ext cx="2861142" cy="365125"/>
          </a:xfrm>
          <a:prstGeom prst="rect">
            <a:avLst/>
          </a:prstGeom>
        </p:spPr>
        <p:txBody>
          <a:bodyPr vert="horz" lIns="91440" tIns="45720" rIns="91440" bIns="45720" rtlCol="0" anchor="t"/>
          <a:lstStyle>
            <a:lvl1pPr algn="r">
              <a:defRPr sz="1100" b="1" i="1" baseline="0">
                <a:solidFill>
                  <a:schemeClr val="accent1"/>
                </a:solidFill>
                <a:latin typeface="+mj-lt"/>
              </a:defRPr>
            </a:lvl1pPr>
          </a:lstStyle>
          <a:p>
            <a:pPr algn="r" eaLnBrk="1" latinLnBrk="0" hangingPunct="1"/>
            <a:endParaRPr kumimoji="0" lang="en-US" sz="750" dirty="0">
              <a:solidFill>
                <a:schemeClr val="tx2"/>
              </a:solidFill>
            </a:endParaRPr>
          </a:p>
        </p:txBody>
      </p:sp>
      <p:sp>
        <p:nvSpPr>
          <p:cNvPr id="6" name="Slide Number Placeholder 5"/>
          <p:cNvSpPr>
            <a:spLocks noGrp="1"/>
          </p:cNvSpPr>
          <p:nvPr>
            <p:ph type="sldNum" sz="quarter" idx="4"/>
          </p:nvPr>
        </p:nvSpPr>
        <p:spPr>
          <a:xfrm>
            <a:off x="8736012" y="5607593"/>
            <a:ext cx="407987" cy="365125"/>
          </a:xfrm>
          <a:prstGeom prst="rect">
            <a:avLst/>
          </a:prstGeom>
        </p:spPr>
        <p:txBody>
          <a:bodyPr vert="horz" lIns="91440" tIns="45720" rIns="91440" bIns="45720" rtlCol="0" anchor="ctr"/>
          <a:lstStyle>
            <a:lvl1pPr algn="r">
              <a:defRPr sz="1100" b="0" i="1" baseline="0">
                <a:solidFill>
                  <a:schemeClr val="bg2"/>
                </a:solidFill>
                <a:latin typeface="+mj-lt"/>
              </a:defRPr>
            </a:lvl1pPr>
          </a:lstStyle>
          <a:p>
            <a:pPr algn="r" eaLnBrk="1" latinLnBrk="0" hangingPunct="1"/>
            <a:fld id="{BC5217A8-0E06-4059-AC45-433E2E67A85D}" type="slidenum">
              <a:rPr kumimoji="0" lang="en-US" smtClean="0"/>
              <a:pPr algn="r" eaLnBrk="1" latinLnBrk="0" hangingPunct="1"/>
              <a:t>‹#›</a:t>
            </a:fld>
            <a:endParaRPr kumimoji="0" lang="en-US" sz="825" dirty="0">
              <a:solidFill>
                <a:schemeClr val="tx2"/>
              </a:solidFill>
            </a:endParaRPr>
          </a:p>
        </p:txBody>
      </p:sp>
      <p:cxnSp>
        <p:nvCxnSpPr>
          <p:cNvPr id="10" name="Straight Connector 9"/>
          <p:cNvCxnSpPr/>
          <p:nvPr/>
        </p:nvCxnSpPr>
        <p:spPr>
          <a:xfrm>
            <a:off x="0" y="6199730"/>
            <a:ext cx="3371850" cy="0"/>
          </a:xfrm>
          <a:prstGeom prst="line">
            <a:avLst/>
          </a:prstGeom>
          <a:ln w="2540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6199730"/>
            <a:ext cx="3371850"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descr="Stanislaus County Logo"/>
          <p:cNvPicPr>
            <a:picLocks noChangeAspect="1" noChangeArrowheads="1"/>
          </p:cNvPicPr>
          <p:nvPr userDrawn="1"/>
        </p:nvPicPr>
        <p:blipFill>
          <a:blip r:embed="rId13" cstate="print"/>
          <a:srcRect/>
          <a:stretch>
            <a:fillRect/>
          </a:stretch>
        </p:blipFill>
        <p:spPr bwMode="auto">
          <a:xfrm>
            <a:off x="7924801" y="5959475"/>
            <a:ext cx="739775" cy="604838"/>
          </a:xfrm>
          <a:prstGeom prst="rect">
            <a:avLst/>
          </a:prstGeom>
          <a:noFill/>
          <a:ln w="25400">
            <a:solidFill>
              <a:srgbClr val="00907E"/>
            </a:solidFill>
            <a:miter lim="800000"/>
            <a:headEnd/>
            <a:tailEnd/>
          </a:ln>
        </p:spPr>
      </p:pic>
      <p:pic>
        <p:nvPicPr>
          <p:cNvPr id="14" name="Picture 11" descr="CSA SP Logo"/>
          <p:cNvPicPr>
            <a:picLocks noChangeAspect="1" noChangeArrowheads="1"/>
          </p:cNvPicPr>
          <p:nvPr userDrawn="1"/>
        </p:nvPicPr>
        <p:blipFill>
          <a:blip r:embed="rId14" cstate="print"/>
          <a:srcRect/>
          <a:stretch>
            <a:fillRect/>
          </a:stretch>
        </p:blipFill>
        <p:spPr bwMode="auto">
          <a:xfrm>
            <a:off x="457200" y="5953127"/>
            <a:ext cx="609600" cy="581025"/>
          </a:xfrm>
          <a:prstGeom prst="rect">
            <a:avLst/>
          </a:prstGeom>
          <a:noFill/>
          <a:ln w="25400">
            <a:solidFill>
              <a:schemeClr val="hlink"/>
            </a:solidFill>
            <a:miter lim="800000"/>
            <a:headEnd/>
            <a:tailEnd/>
          </a:ln>
        </p:spPr>
      </p:pic>
    </p:spTree>
    <p:extLst>
      <p:ext uri="{BB962C8B-B14F-4D97-AF65-F5344CB8AC3E}">
        <p14:creationId xmlns:p14="http://schemas.microsoft.com/office/powerpoint/2010/main" val="3743059632"/>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spd="slow">
    <p:wipe/>
  </p:transition>
  <p:txStyles>
    <p:titleStyle>
      <a:lvl1pPr algn="r" defTabSz="685800" rtl="0" eaLnBrk="1" latinLnBrk="0" hangingPunct="1">
        <a:lnSpc>
          <a:spcPct val="90000"/>
        </a:lnSpc>
        <a:spcBef>
          <a:spcPct val="0"/>
        </a:spcBef>
        <a:buNone/>
        <a:defRPr sz="3800" b="0" i="1" kern="1200" baseline="0">
          <a:solidFill>
            <a:schemeClr val="accent1"/>
          </a:solidFill>
          <a:latin typeface="+mj-lt"/>
          <a:ea typeface="+mj-ea"/>
          <a:cs typeface="+mj-cs"/>
        </a:defRPr>
      </a:lvl1pPr>
    </p:titleStyle>
    <p:bodyStyle>
      <a:lvl1pPr marL="283464" indent="-283464" algn="l" defTabSz="685800" rtl="0" eaLnBrk="1" latinLnBrk="0" hangingPunct="1">
        <a:lnSpc>
          <a:spcPct val="112000"/>
        </a:lnSpc>
        <a:spcBef>
          <a:spcPts val="900"/>
        </a:spcBef>
        <a:buFont typeface="Arial" panose="020B0604020202020204" pitchFamily="34" charset="0"/>
        <a:buChar char="•"/>
        <a:defRPr sz="2000" kern="1200" baseline="0">
          <a:solidFill>
            <a:schemeClr val="tx1">
              <a:lumMod val="85000"/>
              <a:lumOff val="15000"/>
            </a:schemeClr>
          </a:solidFill>
          <a:latin typeface="+mn-lt"/>
          <a:ea typeface="+mn-ea"/>
          <a:cs typeface="+mn-cs"/>
        </a:defRPr>
      </a:lvl1pPr>
      <a:lvl2pPr marL="685800" indent="-283464" algn="l" defTabSz="685800" rtl="0" eaLnBrk="1" latinLnBrk="0" hangingPunct="1">
        <a:lnSpc>
          <a:spcPct val="112000"/>
        </a:lnSpc>
        <a:spcBef>
          <a:spcPts val="900"/>
        </a:spcBef>
        <a:buFont typeface="Corbel" panose="020B0503020204020204" pitchFamily="34" charset="0"/>
        <a:buChar char="–"/>
        <a:defRPr sz="1800" kern="1200" baseline="0">
          <a:solidFill>
            <a:schemeClr val="tx1">
              <a:lumMod val="85000"/>
              <a:lumOff val="15000"/>
            </a:schemeClr>
          </a:solidFill>
          <a:latin typeface="+mn-lt"/>
          <a:ea typeface="+mn-ea"/>
          <a:cs typeface="+mn-cs"/>
        </a:defRPr>
      </a:lvl2pPr>
      <a:lvl3pPr marL="1143000" indent="-283464" algn="l" defTabSz="685800" rtl="0" eaLnBrk="1" latinLnBrk="0" hangingPunct="1">
        <a:lnSpc>
          <a:spcPct val="112000"/>
        </a:lnSpc>
        <a:spcBef>
          <a:spcPts val="900"/>
        </a:spcBef>
        <a:buFont typeface="Arial" panose="020B0604020202020204" pitchFamily="34" charset="0"/>
        <a:buChar char="•"/>
        <a:defRPr sz="1600" kern="1200" baseline="0">
          <a:solidFill>
            <a:schemeClr val="tx1">
              <a:lumMod val="85000"/>
              <a:lumOff val="15000"/>
            </a:schemeClr>
          </a:solidFill>
          <a:latin typeface="+mn-lt"/>
          <a:ea typeface="+mn-ea"/>
          <a:cs typeface="+mn-cs"/>
        </a:defRPr>
      </a:lvl3pPr>
      <a:lvl4pPr marL="1600200" indent="-283464" algn="l" defTabSz="685800" rtl="0" eaLnBrk="1" latinLnBrk="0" hangingPunct="1">
        <a:lnSpc>
          <a:spcPct val="112000"/>
        </a:lnSpc>
        <a:spcBef>
          <a:spcPts val="900"/>
        </a:spcBef>
        <a:buFont typeface="Corbel" panose="020B0503020204020204" pitchFamily="34" charset="0"/>
        <a:buChar char="–"/>
        <a:defRPr sz="1400" kern="1200" baseline="0">
          <a:solidFill>
            <a:schemeClr val="tx1">
              <a:lumMod val="85000"/>
              <a:lumOff val="15000"/>
            </a:schemeClr>
          </a:solidFill>
          <a:latin typeface="+mn-lt"/>
          <a:ea typeface="+mn-ea"/>
          <a:cs typeface="+mn-cs"/>
        </a:defRPr>
      </a:lvl4pPr>
      <a:lvl5pPr marL="2057400" indent="-283464" algn="l" defTabSz="685800" rtl="0" eaLnBrk="1" latinLnBrk="0" hangingPunct="1">
        <a:lnSpc>
          <a:spcPct val="112000"/>
        </a:lnSpc>
        <a:spcBef>
          <a:spcPts val="900"/>
        </a:spcBef>
        <a:buFont typeface="Arial" panose="020B0604020202020204" pitchFamily="34" charset="0"/>
        <a:buChar char="•"/>
        <a:defRPr sz="1400" i="1" kern="1200" baseline="0">
          <a:solidFill>
            <a:schemeClr val="tx1">
              <a:lumMod val="85000"/>
              <a:lumOff val="15000"/>
            </a:schemeClr>
          </a:solidFill>
          <a:latin typeface="+mn-lt"/>
          <a:ea typeface="+mn-ea"/>
          <a:cs typeface="+mn-cs"/>
        </a:defRPr>
      </a:lvl5pPr>
      <a:lvl6pPr marL="25146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6pPr>
      <a:lvl7pPr marL="2971800" indent="-283464" algn="l" defTabSz="685800" rtl="0" eaLnBrk="1" latinLnBrk="0" hangingPunct="1">
        <a:lnSpc>
          <a:spcPct val="112000"/>
        </a:lnSpc>
        <a:spcBef>
          <a:spcPts val="975"/>
        </a:spcBef>
        <a:buFont typeface="Arial" panose="020B0604020202020204" pitchFamily="34" charset="0"/>
        <a:buChar char="•"/>
        <a:defRPr sz="1400" i="1" kern="1200">
          <a:solidFill>
            <a:schemeClr val="tx1">
              <a:lumMod val="85000"/>
              <a:lumOff val="15000"/>
            </a:schemeClr>
          </a:solidFill>
          <a:latin typeface="+mn-lt"/>
          <a:ea typeface="+mn-ea"/>
          <a:cs typeface="+mn-cs"/>
        </a:defRPr>
      </a:lvl7pPr>
      <a:lvl8pPr marL="3429000" indent="-283464" algn="l" defTabSz="685800" rtl="0" eaLnBrk="1" latinLnBrk="0" hangingPunct="1">
        <a:lnSpc>
          <a:spcPct val="112000"/>
        </a:lnSpc>
        <a:spcBef>
          <a:spcPts val="975"/>
        </a:spcBef>
        <a:buFont typeface="Corbel" panose="020B0503020204020204" pitchFamily="34" charset="0"/>
        <a:buChar char="–"/>
        <a:defRPr sz="1400" kern="1200">
          <a:solidFill>
            <a:schemeClr val="tx1">
              <a:lumMod val="85000"/>
              <a:lumOff val="15000"/>
            </a:schemeClr>
          </a:solidFill>
          <a:latin typeface="+mn-lt"/>
          <a:ea typeface="+mn-ea"/>
          <a:cs typeface="+mn-cs"/>
        </a:defRPr>
      </a:lvl8pPr>
      <a:lvl9pPr marL="3886200" indent="-212598" algn="l" defTabSz="685800" rtl="0" eaLnBrk="1" latinLnBrk="0" hangingPunct="1">
        <a:lnSpc>
          <a:spcPct val="112000"/>
        </a:lnSpc>
        <a:spcBef>
          <a:spcPts val="9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2124">
          <p15:clr>
            <a:srgbClr val="F26B43"/>
          </p15:clr>
        </p15:guide>
        <p15:guide id="1" pos="2832">
          <p15:clr>
            <a:srgbClr val="F26B43"/>
          </p15:clr>
        </p15:guide>
        <p15:guide id="2" pos="480">
          <p15:clr>
            <a:srgbClr val="F26B43"/>
          </p15:clr>
        </p15:guide>
        <p15:guide id="3" pos="7200">
          <p15:clr>
            <a:srgbClr val="F26B43"/>
          </p15:clr>
        </p15:guide>
        <p15:guide id="4" pos="3264">
          <p15:clr>
            <a:srgbClr val="F26B43"/>
          </p15:clr>
        </p15:guide>
        <p15:guide id="5" pos="360">
          <p15:clr>
            <a:srgbClr val="F26B43"/>
          </p15:clr>
        </p15:guide>
        <p15:guide id="6" orient="horz" pos="432">
          <p15:clr>
            <a:srgbClr val="F26B43"/>
          </p15:clr>
        </p15:guide>
        <p15:guide id="7" pos="5400">
          <p15:clr>
            <a:srgbClr val="F26B43"/>
          </p15:clr>
        </p15:guide>
        <p15:guide id="8" pos="24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ca.gov/ci/he/cf/" TargetMode="External"/><Relationship Id="rId2" Type="http://schemas.openxmlformats.org/officeDocument/2006/relationships/hyperlink" Target="https://mandatedreporterca.com/" TargetMode="External"/><Relationship Id="rId1" Type="http://schemas.openxmlformats.org/officeDocument/2006/relationships/slideLayout" Target="../slideLayouts/slideLayout2.xml"/><Relationship Id="rId5" Type="http://schemas.openxmlformats.org/officeDocument/2006/relationships/image" Target="../media/image28.jpg"/><Relationship Id="rId4" Type="http://schemas.openxmlformats.org/officeDocument/2006/relationships/hyperlink" Target="https://www.cde.ca.gov/ls/ss/ap/childabusereportingguide.asp"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hyperlink" Target="https://www.nationalparenthelpline.org/find-support/state-resources/california-resource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url?sa=i&amp;url=https%3A%2F%2Fwww.shutterstock.com%2Fsearch%2Fclock%2Bclipart&amp;psig=AOvVaw1fTguHR5x8Wou1GQyzAK4v&amp;ust=1602275274069000&amp;source=images&amp;cd=vfe&amp;ved=0CAIQjRxqFwoTCKCw29bqpewCFQAAAAAdAAAAABA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url?sa=i&amp;url=http%3A%2F%2Fclipart-library.com%2Fquestion-mark.html&amp;psig=AOvVaw1xZonNZPOub7svYgdfCTKK&amp;ust=1602274039294000&amp;source=images&amp;cd=vfe&amp;ved=0CAIQjRxqFwoTCMjLmI7mpewCFQAAAAAdAAAAABAQ"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google.com/url?sa=i&amp;url=http%3A%2F%2Fclipart-library.com%2Fphone-call-cliparts.html&amp;psig=AOvVaw1jG6AOTQeigcGHkR05-C8m&amp;ust=1602274403767000&amp;source=images&amp;cd=vfe&amp;ved=0CAIQjRxqFwoTCODM87_npewCFQAAAAAdAAAAABAG" TargetMode="External"/><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www.google.com/url?sa=i&amp;url=http%3A%2F%2Fclipart-library.com%2Fphone-call-cliparts.html&amp;psig=AOvVaw1jG6AOTQeigcGHkR05-C8m&amp;ust=1602274403767000&amp;source=images&amp;cd=vfe&amp;ved=0CAIQjRxqFwoTCODM87_npewCFQAAAAAdAAAAABAM"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hyperlink" Target="https://www.google.com/url?sa=i&amp;url=http%3A%2F%2Fclipartandscrap.com%2Fphone-clip-art_24102%2F&amp;psig=AOvVaw1n1PqWC8PF9GcW4KSr7Lu9&amp;ust=1602274655031000&amp;source=images&amp;cd=vfe&amp;ved=0CAIQjRxqFwoTCKCb5rHopewCFQAAAAAdAAAAABAf" TargetMode="External"/><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google.com/url?sa=i&amp;url=https%3A%2F%2Fwww.shutterstock.com%2Fsearch%2Fclock%2Bclipart&amp;psig=AOvVaw3qDE2fNbc1BMaxR8hio4lS&amp;ust=1602275025252000&amp;source=images&amp;cd=vfe&amp;ved=0CAIQjRxqFwoTCPCA2-DppewCFQAAAAAdAAAAABAD" TargetMode="External"/><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2286000" y="2029047"/>
            <a:ext cx="4210050" cy="1371600"/>
          </a:xfrm>
        </p:spPr>
        <p:txBody>
          <a:bodyPr>
            <a:normAutofit fontScale="90000"/>
          </a:bodyPr>
          <a:lstStyle/>
          <a:p>
            <a:pPr algn="ctr"/>
            <a:r>
              <a:rPr lang="en-US" sz="4950" dirty="0"/>
              <a:t>MANDATED REPORTER</a:t>
            </a:r>
            <a:br>
              <a:rPr lang="en-US" sz="4950" dirty="0"/>
            </a:br>
            <a:r>
              <a:rPr kumimoji="0" lang="en-US" sz="36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Supporting, Protecting </a:t>
            </a:r>
            <a:r>
              <a:rPr kumimoji="0" lang="en-US" sz="3600" b="0" i="0" u="none" strike="noStrike" kern="1200" cap="none" spc="0" normalizeH="0" baseline="0" noProof="0" dirty="0" smtClean="0">
                <a:ln w="3175" cmpd="sng">
                  <a:noFill/>
                </a:ln>
                <a:solidFill>
                  <a:prstClr val="black">
                    <a:lumMod val="85000"/>
                    <a:lumOff val="15000"/>
                  </a:prstClr>
                </a:solidFill>
                <a:effectLst/>
                <a:uLnTx/>
                <a:uFillTx/>
                <a:latin typeface="Garamond" panose="02020404030301010803"/>
                <a:ea typeface="+mj-ea"/>
                <a:cs typeface="+mj-cs"/>
              </a:rPr>
              <a:t>and </a:t>
            </a:r>
            <a:r>
              <a:rPr kumimoji="0" lang="en-US" sz="36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Safeguarding </a:t>
            </a:r>
            <a:r>
              <a:rPr kumimoji="0" lang="en-US" sz="3600" b="0" i="0" u="none" strike="noStrike" kern="1200" cap="none" spc="0" normalizeH="0" baseline="0" noProof="0" dirty="0" smtClean="0">
                <a:ln w="3175" cmpd="sng">
                  <a:noFill/>
                </a:ln>
                <a:solidFill>
                  <a:prstClr val="black">
                    <a:lumMod val="85000"/>
                    <a:lumOff val="15000"/>
                  </a:prstClr>
                </a:solidFill>
                <a:effectLst/>
                <a:uLnTx/>
                <a:uFillTx/>
                <a:latin typeface="Garamond" panose="02020404030301010803"/>
                <a:ea typeface="+mj-ea"/>
                <a:cs typeface="+mj-cs"/>
              </a:rPr>
              <a:t>Children through </a:t>
            </a:r>
            <a:r>
              <a:rPr kumimoji="0" lang="en-US" sz="36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Distance Learning</a:t>
            </a:r>
            <a:endParaRPr lang="en-US" sz="4950" dirty="0"/>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70E35-1263-4537-A11D-2EFD4A711C2C}"/>
              </a:ext>
            </a:extLst>
          </p:cNvPr>
          <p:cNvSpPr>
            <a:spLocks noGrp="1"/>
          </p:cNvSpPr>
          <p:nvPr>
            <p:ph type="title"/>
          </p:nvPr>
        </p:nvSpPr>
        <p:spPr>
          <a:xfrm>
            <a:off x="571500" y="559678"/>
            <a:ext cx="3162300" cy="4952492"/>
          </a:xfrm>
        </p:spPr>
        <p:txBody>
          <a:bodyPr/>
          <a:lstStyle/>
          <a:p>
            <a:pPr algn="ctr"/>
            <a:r>
              <a:rPr kumimoji="0" lang="en-US" sz="4400" b="0" u="none" strike="noStrike" kern="1200" cap="none" spc="0" normalizeH="0" baseline="0" noProof="0" dirty="0">
                <a:ln w="3175" cmpd="sng">
                  <a:noFill/>
                </a:ln>
                <a:solidFill>
                  <a:srgbClr val="33A485"/>
                </a:solidFill>
                <a:effectLst/>
                <a:uLnTx/>
                <a:uFillTx/>
              </a:rPr>
              <a:t>Contextual Thoughts</a:t>
            </a:r>
            <a:endParaRPr lang="en-US" dirty="0">
              <a:solidFill>
                <a:srgbClr val="33A485"/>
              </a:solidFill>
            </a:endParaRPr>
          </a:p>
        </p:txBody>
      </p:sp>
      <p:sp>
        <p:nvSpPr>
          <p:cNvPr id="3" name="Content Placeholder 2">
            <a:extLst>
              <a:ext uri="{FF2B5EF4-FFF2-40B4-BE49-F238E27FC236}">
                <a16:creationId xmlns:a16="http://schemas.microsoft.com/office/drawing/2014/main" id="{4AC46025-1F62-4682-AFE0-43B8928D0966}"/>
              </a:ext>
            </a:extLst>
          </p:cNvPr>
          <p:cNvSpPr>
            <a:spLocks noGrp="1"/>
          </p:cNvSpPr>
          <p:nvPr>
            <p:ph idx="1"/>
          </p:nvPr>
        </p:nvSpPr>
        <p:spPr>
          <a:xfrm>
            <a:off x="3886200" y="745644"/>
            <a:ext cx="4686299" cy="5655156"/>
          </a:xfrm>
        </p:spPr>
        <p:txBody>
          <a:bodyPr>
            <a:normAutofit fontScale="92500" lnSpcReduction="10000"/>
          </a:bodyPr>
          <a:lstStyle/>
          <a:p>
            <a:pPr marR="0" lvl="0" defTabSz="457200" rtl="0" eaLnBrk="1" fontAlgn="auto" latinLnBrk="0" hangingPunct="1">
              <a:lnSpc>
                <a:spcPct val="100000"/>
              </a:lnSpc>
              <a:spcBef>
                <a:spcPts val="528"/>
              </a:spcBef>
              <a:spcAft>
                <a:spcPts val="600"/>
              </a:spcAft>
              <a:buClrTx/>
              <a:buSzTx/>
              <a:tabLst/>
              <a:defRPr/>
            </a:pPr>
            <a:r>
              <a:rPr kumimoji="0" lang="en-US" sz="2500" b="0" i="0" u="none" strike="noStrike" kern="1200" cap="none" spc="0" normalizeH="0" baseline="0" noProof="0" dirty="0">
                <a:ln>
                  <a:noFill/>
                </a:ln>
                <a:solidFill>
                  <a:prstClr val="black"/>
                </a:solidFill>
                <a:effectLst/>
                <a:uLnTx/>
                <a:uFillTx/>
                <a:latin typeface="Garamond" panose="02020404030301010803" pitchFamily="18" charset="0"/>
              </a:rPr>
              <a:t>Remote Learning/Teaching engagements are opportunities, regardless of the current pandemic, to engage, support and assist caregivers and parents in keeping their children safe. </a:t>
            </a:r>
          </a:p>
          <a:p>
            <a:pPr marR="0" lvl="0" defTabSz="457200" rtl="0" eaLnBrk="1" fontAlgn="auto" latinLnBrk="0" hangingPunct="1">
              <a:lnSpc>
                <a:spcPct val="100000"/>
              </a:lnSpc>
              <a:spcBef>
                <a:spcPts val="528"/>
              </a:spcBef>
              <a:spcAft>
                <a:spcPts val="600"/>
              </a:spcAft>
              <a:buClrTx/>
              <a:buSzTx/>
              <a:tabLst/>
              <a:defRPr/>
            </a:pPr>
            <a:r>
              <a:rPr kumimoji="0" lang="en-US" sz="2500" b="0" i="0" u="none" strike="noStrike" kern="1200" cap="none" spc="0" normalizeH="0" baseline="0" noProof="0" dirty="0" smtClean="0">
                <a:ln>
                  <a:noFill/>
                </a:ln>
                <a:solidFill>
                  <a:prstClr val="black"/>
                </a:solidFill>
                <a:effectLst/>
                <a:uLnTx/>
                <a:uFillTx/>
                <a:latin typeface="Garamond" panose="02020404030301010803" pitchFamily="18" charset="0"/>
              </a:rPr>
              <a:t>Parents </a:t>
            </a:r>
            <a:r>
              <a:rPr kumimoji="0" lang="en-US" sz="2500" b="0" i="0" u="none" strike="noStrike" kern="1200" cap="none" spc="0" normalizeH="0" baseline="0" noProof="0" dirty="0">
                <a:ln>
                  <a:noFill/>
                </a:ln>
                <a:solidFill>
                  <a:prstClr val="black"/>
                </a:solidFill>
                <a:effectLst/>
                <a:uLnTx/>
                <a:uFillTx/>
                <a:latin typeface="Garamond" panose="02020404030301010803" pitchFamily="18" charset="0"/>
              </a:rPr>
              <a:t>are likely stressed in unique ways. Empathy, mindfulness and empowerment are more critical than ever. </a:t>
            </a:r>
          </a:p>
          <a:p>
            <a:pPr marR="0" lvl="0" defTabSz="457200" rtl="0" eaLnBrk="1" fontAlgn="auto" latinLnBrk="0" hangingPunct="1">
              <a:lnSpc>
                <a:spcPct val="100000"/>
              </a:lnSpc>
              <a:spcBef>
                <a:spcPts val="528"/>
              </a:spcBef>
              <a:spcAft>
                <a:spcPts val="600"/>
              </a:spcAft>
              <a:buClrTx/>
              <a:buSzTx/>
              <a:tabLst/>
              <a:defRPr/>
            </a:pPr>
            <a:r>
              <a:rPr kumimoji="0" lang="en-US" sz="2500" b="0" i="0" u="none" strike="noStrike" kern="1200" cap="none" spc="0" normalizeH="0" baseline="0" noProof="0" dirty="0" smtClean="0">
                <a:ln>
                  <a:noFill/>
                </a:ln>
                <a:solidFill>
                  <a:prstClr val="black"/>
                </a:solidFill>
                <a:effectLst/>
                <a:uLnTx/>
                <a:uFillTx/>
                <a:latin typeface="Garamond" panose="02020404030301010803" pitchFamily="18" charset="0"/>
              </a:rPr>
              <a:t>Most </a:t>
            </a:r>
            <a:r>
              <a:rPr kumimoji="0" lang="en-US" sz="2500" b="0" i="0" u="none" strike="noStrike" kern="1200" cap="none" spc="0" normalizeH="0" baseline="0" noProof="0" dirty="0">
                <a:ln>
                  <a:noFill/>
                </a:ln>
                <a:solidFill>
                  <a:prstClr val="black"/>
                </a:solidFill>
                <a:effectLst/>
                <a:uLnTx/>
                <a:uFillTx/>
                <a:latin typeface="Garamond" panose="02020404030301010803" pitchFamily="18" charset="0"/>
              </a:rPr>
              <a:t>people benefit from human connection and engagement as much as from any professional Mental Health intervention. Reducing isolation is the primary goal. </a:t>
            </a:r>
          </a:p>
          <a:p>
            <a:endParaRPr lang="en-US" dirty="0"/>
          </a:p>
        </p:txBody>
      </p:sp>
      <p:sp>
        <p:nvSpPr>
          <p:cNvPr id="4" name="AutoShape 2" descr="Free Children At School Clipart, Download Free Clip Art, Free Clip Art on  Clipart Library"/>
          <p:cNvSpPr>
            <a:spLocks noChangeAspect="1" noChangeArrowheads="1"/>
          </p:cNvSpPr>
          <p:nvPr/>
        </p:nvSpPr>
        <p:spPr bwMode="auto">
          <a:xfrm>
            <a:off x="2238375" y="3573222"/>
            <a:ext cx="1647825"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Free Children At School Clipart, Download Free Clip Art, Free Clip Art on  Clipart Library"/>
          <p:cNvSpPr>
            <a:spLocks noChangeAspect="1" noChangeArrowheads="1"/>
          </p:cNvSpPr>
          <p:nvPr/>
        </p:nvSpPr>
        <p:spPr bwMode="auto">
          <a:xfrm>
            <a:off x="63500" y="-136525"/>
            <a:ext cx="1647825"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Free Children At School Clipart, Download Free Clip Art, Free Clip Art on  Clipart Library"/>
          <p:cNvSpPr>
            <a:spLocks noChangeAspect="1" noChangeArrowheads="1"/>
          </p:cNvSpPr>
          <p:nvPr/>
        </p:nvSpPr>
        <p:spPr bwMode="auto">
          <a:xfrm>
            <a:off x="-760413" y="1066800"/>
            <a:ext cx="1647825"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0" y="2514600"/>
            <a:ext cx="2552700" cy="2552700"/>
          </a:xfrm>
          <a:prstGeom prst="rect">
            <a:avLst/>
          </a:prstGeom>
        </p:spPr>
      </p:pic>
    </p:spTree>
    <p:extLst>
      <p:ext uri="{BB962C8B-B14F-4D97-AF65-F5344CB8AC3E}">
        <p14:creationId xmlns:p14="http://schemas.microsoft.com/office/powerpoint/2010/main" val="12157627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7751D-02BC-46F9-A17B-62E6A6B472D2}"/>
              </a:ext>
            </a:extLst>
          </p:cNvPr>
          <p:cNvSpPr>
            <a:spLocks noGrp="1"/>
          </p:cNvSpPr>
          <p:nvPr>
            <p:ph type="title"/>
          </p:nvPr>
        </p:nvSpPr>
        <p:spPr>
          <a:xfrm>
            <a:off x="457200" y="559678"/>
            <a:ext cx="3276600" cy="4952492"/>
          </a:xfrm>
        </p:spPr>
        <p:txBody>
          <a:bodyPr>
            <a:normAutofit/>
          </a:bodyPr>
          <a:lstStyle/>
          <a:p>
            <a:pPr algn="ctr"/>
            <a:r>
              <a:rPr kumimoji="0" lang="en-US" sz="3600" b="0" u="none" strike="noStrike" kern="1200" cap="none" spc="0" normalizeH="0" baseline="0" noProof="0" dirty="0">
                <a:ln w="3175" cmpd="sng">
                  <a:noFill/>
                </a:ln>
                <a:solidFill>
                  <a:srgbClr val="33A485"/>
                </a:solidFill>
                <a:effectLst/>
                <a:uLnTx/>
                <a:uFillTx/>
              </a:rPr>
              <a:t>Engaging in Conversations with your Students</a:t>
            </a:r>
            <a:endParaRPr lang="en-US" sz="3600" dirty="0">
              <a:solidFill>
                <a:srgbClr val="33A485"/>
              </a:solidFill>
            </a:endParaRPr>
          </a:p>
        </p:txBody>
      </p:sp>
      <p:sp>
        <p:nvSpPr>
          <p:cNvPr id="3" name="Content Placeholder 2">
            <a:extLst>
              <a:ext uri="{FF2B5EF4-FFF2-40B4-BE49-F238E27FC236}">
                <a16:creationId xmlns:a16="http://schemas.microsoft.com/office/drawing/2014/main" id="{05B49065-E026-47EA-B350-7ABBC20E3FD7}"/>
              </a:ext>
            </a:extLst>
          </p:cNvPr>
          <p:cNvSpPr>
            <a:spLocks noGrp="1"/>
          </p:cNvSpPr>
          <p:nvPr>
            <p:ph idx="1"/>
          </p:nvPr>
        </p:nvSpPr>
        <p:spPr/>
        <p:txBody>
          <a:bodyPr>
            <a:normAutofit lnSpcReduction="10000"/>
          </a:bodyPr>
          <a:lstStyle/>
          <a:p>
            <a:pPr marL="0" marR="0" lvl="0" indent="0" algn="ctr" defTabSz="457200" rtl="0" eaLnBrk="1" fontAlgn="auto" latinLnBrk="0" hangingPunct="1">
              <a:lnSpc>
                <a:spcPct val="100000"/>
              </a:lnSpc>
              <a:spcBef>
                <a:spcPct val="20000"/>
              </a:spcBef>
              <a:spcAft>
                <a:spcPts val="600"/>
              </a:spcAft>
              <a:buClr>
                <a:srgbClr val="AB946B"/>
              </a:buClr>
              <a:buSzPct val="115000"/>
              <a:buFont typeface="Arial"/>
              <a:buNone/>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Build in time to check-in on your students’ overall health and well-being. Try to avoid yes and no questions</a:t>
            </a:r>
            <a:r>
              <a:rPr kumimoji="0" lang="en-US" sz="24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a:t>
            </a:r>
          </a:p>
          <a:p>
            <a:pPr marL="0" marR="0" lvl="0" indent="0" defTabSz="457200" rtl="0" eaLnBrk="1" fontAlgn="auto" latinLnBrk="0" hangingPunct="1">
              <a:lnSpc>
                <a:spcPct val="100000"/>
              </a:lnSpc>
              <a:spcBef>
                <a:spcPct val="20000"/>
              </a:spcBef>
              <a:spcAft>
                <a:spcPts val="600"/>
              </a:spcAft>
              <a:buClr>
                <a:srgbClr val="AB946B"/>
              </a:buClr>
              <a:buSzPct val="115000"/>
              <a:buFont typeface="Arial"/>
              <a:buNone/>
              <a:tabLst/>
              <a:defRPr/>
            </a:pPr>
            <a:endParaRPr kumimoji="0" lang="en-US" sz="24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endParaRPr>
          </a:p>
          <a:p>
            <a:pPr marR="0" lvl="0" defTabSz="457200" rtl="0" eaLnBrk="1" fontAlgn="auto" latinLnBrk="0" hangingPunct="1">
              <a:lnSpc>
                <a:spcPct val="100000"/>
              </a:lnSpc>
              <a:spcBef>
                <a:spcPts val="0"/>
              </a:spcBef>
              <a:spcAft>
                <a:spcPts val="0"/>
              </a:spcAft>
              <a:buClrTx/>
              <a:buSzTx/>
              <a:tabLst/>
              <a:defRPr/>
            </a:pPr>
            <a:r>
              <a:rPr kumimoji="0" lang="en-US" sz="2300" b="0" i="0" u="none" strike="noStrike" kern="1200" cap="none" spc="0" normalizeH="0" baseline="0" noProof="0" dirty="0" smtClean="0">
                <a:ln>
                  <a:noFill/>
                </a:ln>
                <a:solidFill>
                  <a:prstClr val="black"/>
                </a:solidFill>
                <a:effectLst/>
                <a:uLnTx/>
                <a:uFillTx/>
                <a:latin typeface="Garamond" panose="02020404030301010803"/>
                <a:ea typeface="+mn-ea"/>
                <a:cs typeface="+mn-cs"/>
              </a:rPr>
              <a:t>Be </a:t>
            </a:r>
            <a:r>
              <a:rPr kumimoji="0" lang="en-US" sz="2300" b="0" i="0" u="none" strike="noStrike" kern="1200" cap="none" spc="0" normalizeH="0" baseline="0" noProof="0" dirty="0">
                <a:ln>
                  <a:noFill/>
                </a:ln>
                <a:solidFill>
                  <a:prstClr val="black"/>
                </a:solidFill>
                <a:effectLst/>
                <a:uLnTx/>
                <a:uFillTx/>
                <a:latin typeface="Garamond" panose="02020404030301010803"/>
                <a:ea typeface="+mn-ea"/>
                <a:cs typeface="+mn-cs"/>
              </a:rPr>
              <a:t>mindful of who may be listening in the background</a:t>
            </a:r>
            <a:r>
              <a:rPr kumimoji="0" lang="en-US" sz="2300" b="0" i="0" u="none" strike="noStrike" kern="1200" cap="none" spc="0" normalizeH="0" baseline="0" noProof="0" dirty="0" smtClean="0">
                <a:ln>
                  <a:noFill/>
                </a:ln>
                <a:solidFill>
                  <a:prstClr val="black"/>
                </a:solidFill>
                <a:effectLst/>
                <a:uLnTx/>
                <a:uFillTx/>
                <a:latin typeface="Garamond" panose="02020404030301010803"/>
                <a:ea typeface="+mn-ea"/>
                <a:cs typeface="+mn-cs"/>
              </a:rPr>
              <a:t>.</a:t>
            </a:r>
          </a:p>
          <a:p>
            <a:pPr marR="0" lvl="0" defTabSz="457200" rtl="0" eaLnBrk="1" fontAlgn="auto" latinLnBrk="0" hangingPunct="1">
              <a:lnSpc>
                <a:spcPct val="100000"/>
              </a:lnSpc>
              <a:spcBef>
                <a:spcPts val="0"/>
              </a:spcBef>
              <a:spcAft>
                <a:spcPts val="0"/>
              </a:spcAft>
              <a:buClrTx/>
              <a:buSzTx/>
              <a:tabLst/>
              <a:defRPr/>
            </a:pPr>
            <a:endParaRPr kumimoji="0" lang="en-US" sz="23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R="0" lvl="0" defTabSz="457200" rtl="0" eaLnBrk="1" fontAlgn="auto" latinLnBrk="0" hangingPunct="1">
              <a:lnSpc>
                <a:spcPct val="100000"/>
              </a:lnSpc>
              <a:spcBef>
                <a:spcPts val="0"/>
              </a:spcBef>
              <a:spcAft>
                <a:spcPts val="0"/>
              </a:spcAft>
              <a:buClrTx/>
              <a:buSzTx/>
              <a:tabLst/>
              <a:defRPr/>
            </a:pPr>
            <a:r>
              <a:rPr kumimoji="0" lang="en-US" sz="2300" b="0" i="0" u="none" strike="noStrike" kern="1200" cap="none" spc="0" normalizeH="0" baseline="0" noProof="0" dirty="0">
                <a:ln>
                  <a:noFill/>
                </a:ln>
                <a:solidFill>
                  <a:prstClr val="black"/>
                </a:solidFill>
                <a:effectLst/>
                <a:uLnTx/>
                <a:uFillTx/>
                <a:latin typeface="Garamond" panose="02020404030301010803"/>
                <a:ea typeface="+mn-ea"/>
                <a:cs typeface="+mn-cs"/>
              </a:rPr>
              <a:t>If possible, use synchronous digital technology to connect with students visually at least weekly</a:t>
            </a:r>
            <a:r>
              <a:rPr kumimoji="0" lang="en-US" sz="2300" b="0" i="0" u="none" strike="noStrike" kern="1200" cap="none" spc="0" normalizeH="0" baseline="0" noProof="0" dirty="0" smtClean="0">
                <a:ln>
                  <a:noFill/>
                </a:ln>
                <a:solidFill>
                  <a:prstClr val="black"/>
                </a:solidFill>
                <a:effectLst/>
                <a:uLnTx/>
                <a:uFillTx/>
                <a:latin typeface="Garamond" panose="02020404030301010803"/>
                <a:ea typeface="+mn-ea"/>
                <a:cs typeface="+mn-cs"/>
              </a:rPr>
              <a:t>.</a:t>
            </a:r>
          </a:p>
          <a:p>
            <a:pPr marR="0" lvl="0" defTabSz="457200" rtl="0" eaLnBrk="1" fontAlgn="auto" latinLnBrk="0" hangingPunct="1">
              <a:lnSpc>
                <a:spcPct val="100000"/>
              </a:lnSpc>
              <a:spcBef>
                <a:spcPts val="0"/>
              </a:spcBef>
              <a:spcAft>
                <a:spcPts val="0"/>
              </a:spcAft>
              <a:buClrTx/>
              <a:buSzTx/>
              <a:tabLst/>
              <a:defRPr/>
            </a:pPr>
            <a:endParaRPr kumimoji="0" lang="en-US" sz="23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R="0" lvl="0" defTabSz="457200" rtl="0" eaLnBrk="1" fontAlgn="auto" latinLnBrk="0" hangingPunct="1">
              <a:lnSpc>
                <a:spcPct val="100000"/>
              </a:lnSpc>
              <a:spcBef>
                <a:spcPts val="0"/>
              </a:spcBef>
              <a:spcAft>
                <a:spcPts val="0"/>
              </a:spcAft>
              <a:buClrTx/>
              <a:buSzTx/>
              <a:tabLst/>
              <a:defRPr/>
            </a:pPr>
            <a:r>
              <a:rPr kumimoji="0" lang="en-US" sz="2300" b="0" i="0" u="none" strike="noStrike" kern="1200" cap="none" spc="0" normalizeH="0" baseline="0" noProof="0" dirty="0">
                <a:ln>
                  <a:noFill/>
                </a:ln>
                <a:solidFill>
                  <a:prstClr val="black"/>
                </a:solidFill>
                <a:effectLst/>
                <a:uLnTx/>
                <a:uFillTx/>
                <a:latin typeface="Garamond" panose="02020404030301010803"/>
                <a:ea typeface="+mn-ea"/>
                <a:cs typeface="+mn-cs"/>
              </a:rPr>
              <a:t>Keep a log of the dates and times you speak to your students and document any behavior or comments that raise a red flag.</a:t>
            </a:r>
          </a:p>
          <a:p>
            <a:endParaRPr lang="en-US" dirty="0"/>
          </a:p>
        </p:txBody>
      </p:sp>
      <p:pic>
        <p:nvPicPr>
          <p:cNvPr id="5" name="Picture 4"/>
          <p:cNvPicPr>
            <a:picLocks noChangeAspect="1"/>
          </p:cNvPicPr>
          <p:nvPr/>
        </p:nvPicPr>
        <p:blipFill>
          <a:blip r:embed="rId3"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365146" y="2895600"/>
            <a:ext cx="3349604" cy="2971800"/>
          </a:xfrm>
          <a:prstGeom prst="rect">
            <a:avLst/>
          </a:prstGeom>
        </p:spPr>
      </p:pic>
    </p:spTree>
    <p:extLst>
      <p:ext uri="{BB962C8B-B14F-4D97-AF65-F5344CB8AC3E}">
        <p14:creationId xmlns:p14="http://schemas.microsoft.com/office/powerpoint/2010/main" val="3398050241"/>
      </p:ext>
    </p:extLst>
  </p:cSld>
  <p:clrMapOvr>
    <a:masterClrMapping/>
  </p:clrMapOvr>
  <p:transition spd="slow">
    <p:comb/>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1A83C-D4F9-4DFC-B6D3-474B54DC5E3C}"/>
              </a:ext>
            </a:extLst>
          </p:cNvPr>
          <p:cNvSpPr>
            <a:spLocks noGrp="1"/>
          </p:cNvSpPr>
          <p:nvPr>
            <p:ph type="title"/>
          </p:nvPr>
        </p:nvSpPr>
        <p:spPr>
          <a:xfrm>
            <a:off x="571500" y="559678"/>
            <a:ext cx="3162300" cy="4952492"/>
          </a:xfrm>
        </p:spPr>
        <p:txBody>
          <a:bodyPr>
            <a:normAutofit/>
          </a:bodyPr>
          <a:lstStyle/>
          <a:p>
            <a:pPr algn="ctr"/>
            <a:r>
              <a:rPr kumimoji="0" lang="en-US" sz="4000" b="0" u="none" strike="noStrike" kern="1200" cap="none" spc="0" normalizeH="0" baseline="0" noProof="0" dirty="0">
                <a:ln w="3175" cmpd="sng">
                  <a:noFill/>
                </a:ln>
                <a:solidFill>
                  <a:srgbClr val="33A485"/>
                </a:solidFill>
                <a:effectLst/>
                <a:uLnTx/>
                <a:uFillTx/>
              </a:rPr>
              <a:t>Deepening Engagement</a:t>
            </a:r>
            <a:endParaRPr lang="en-US" sz="4000" dirty="0">
              <a:solidFill>
                <a:srgbClr val="33A485"/>
              </a:solidFill>
            </a:endParaRPr>
          </a:p>
        </p:txBody>
      </p:sp>
      <p:sp>
        <p:nvSpPr>
          <p:cNvPr id="3" name="Content Placeholder 2">
            <a:extLst>
              <a:ext uri="{FF2B5EF4-FFF2-40B4-BE49-F238E27FC236}">
                <a16:creationId xmlns:a16="http://schemas.microsoft.com/office/drawing/2014/main" id="{328B73E5-FE49-4301-BDC1-DC84879AAD2B}"/>
              </a:ext>
            </a:extLst>
          </p:cNvPr>
          <p:cNvSpPr>
            <a:spLocks noGrp="1"/>
          </p:cNvSpPr>
          <p:nvPr>
            <p:ph idx="1"/>
          </p:nvPr>
        </p:nvSpPr>
        <p:spPr>
          <a:xfrm>
            <a:off x="4114800" y="1828800"/>
            <a:ext cx="4686299" cy="5655156"/>
          </a:xfrm>
        </p:spPr>
        <p:txBody>
          <a:bodyPr/>
          <a:lstStyle/>
          <a:p>
            <a:pPr marL="0" marR="0" lvl="0" indent="0" defTabSz="457200" rtl="0" eaLnBrk="1" fontAlgn="auto" latinLnBrk="0" hangingPunct="1">
              <a:lnSpc>
                <a:spcPct val="100000"/>
              </a:lnSpc>
              <a:spcBef>
                <a:spcPct val="20000"/>
              </a:spcBef>
              <a:spcAft>
                <a:spcPts val="600"/>
              </a:spcAft>
              <a:buClr>
                <a:srgbClr val="AB946B"/>
              </a:buClr>
              <a:buSzPct val="115000"/>
              <a:buFont typeface="Arial"/>
              <a:buNone/>
              <a:tabLst/>
              <a:defRPr/>
            </a:pPr>
            <a:r>
              <a:rPr kumimoji="0" lang="en-US" sz="3500" b="0" i="0" u="none" strike="noStrike" kern="1200" cap="none" spc="0" normalizeH="0" baseline="0" noProof="0" dirty="0" smtClean="0">
                <a:ln>
                  <a:noFill/>
                </a:ln>
                <a:solidFill>
                  <a:prstClr val="black">
                    <a:lumMod val="85000"/>
                    <a:lumOff val="15000"/>
                  </a:prstClr>
                </a:solidFill>
                <a:effectLst/>
                <a:uLnTx/>
                <a:uFillTx/>
                <a:latin typeface="Garamond" panose="02020404030301010803" pitchFamily="18" charset="0"/>
              </a:rPr>
              <a:t>Mirror </a:t>
            </a:r>
            <a:r>
              <a:rPr kumimoji="0" lang="en-US" sz="35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rPr>
              <a:t>the student’s pace and adjust to meet his/her pace and cadence.</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Garamond" panose="02020404030301010803" pitchFamily="18" charset="0"/>
              </a:rPr>
              <a:t>Listening is powerful</a:t>
            </a:r>
            <a:r>
              <a:rPr kumimoji="0" lang="mr-IN" sz="3500" b="0" i="0" u="none" strike="noStrike" kern="1200" cap="none" spc="0" normalizeH="0" baseline="0" noProof="0" dirty="0">
                <a:ln>
                  <a:noFill/>
                </a:ln>
                <a:solidFill>
                  <a:prstClr val="black"/>
                </a:solidFill>
                <a:effectLst/>
                <a:uLnTx/>
                <a:uFillTx/>
                <a:latin typeface="Garamond" panose="02020404030301010803" pitchFamily="18" charset="0"/>
                <a:cs typeface="Mangal" panose="02040503050203030202" pitchFamily="18" charset="0"/>
              </a:rPr>
              <a:t>…</a:t>
            </a:r>
            <a:r>
              <a:rPr kumimoji="0" lang="en-US" sz="3500" b="0" i="0" u="none" strike="noStrike" kern="1200" cap="none" spc="0" normalizeH="0" baseline="0" noProof="0" dirty="0">
                <a:ln>
                  <a:noFill/>
                </a:ln>
                <a:solidFill>
                  <a:prstClr val="black"/>
                </a:solidFill>
                <a:effectLst/>
                <a:uLnTx/>
                <a:uFillTx/>
                <a:latin typeface="Garamond" panose="02020404030301010803" pitchFamily="18" charset="0"/>
              </a:rPr>
              <a:t> </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3500" b="0" i="0" u="none" strike="noStrike" kern="1200" cap="none" spc="0" normalizeH="0" baseline="0" noProof="0" dirty="0">
                <a:ln>
                  <a:noFill/>
                </a:ln>
                <a:solidFill>
                  <a:prstClr val="black"/>
                </a:solidFill>
                <a:effectLst/>
                <a:uLnTx/>
                <a:uFillTx/>
                <a:latin typeface="Garamond" panose="02020404030301010803" pitchFamily="18" charset="0"/>
              </a:rPr>
              <a:t>“I am hearing you</a:t>
            </a:r>
            <a:r>
              <a:rPr kumimoji="0" lang="mr-IN" sz="3500" b="0" i="0" u="none" strike="noStrike" kern="1200" cap="none" spc="0" normalizeH="0" baseline="0" noProof="0" dirty="0">
                <a:ln>
                  <a:noFill/>
                </a:ln>
                <a:solidFill>
                  <a:prstClr val="black"/>
                </a:solidFill>
                <a:effectLst/>
                <a:uLnTx/>
                <a:uFillTx/>
                <a:latin typeface="Garamond" panose="02020404030301010803" pitchFamily="18" charset="0"/>
                <a:cs typeface="Mangal" panose="02040503050203030202" pitchFamily="18" charset="0"/>
              </a:rPr>
              <a:t>…</a:t>
            </a:r>
            <a:r>
              <a:rPr kumimoji="0" lang="en-US" sz="3500" b="0" i="0" u="none" strike="noStrike" kern="1200" cap="none" spc="0" normalizeH="0" baseline="0" noProof="0" dirty="0">
                <a:ln>
                  <a:noFill/>
                </a:ln>
                <a:solidFill>
                  <a:prstClr val="black"/>
                </a:solidFill>
                <a:effectLst/>
                <a:uLnTx/>
                <a:uFillTx/>
                <a:latin typeface="Garamond" panose="02020404030301010803" pitchFamily="18" charset="0"/>
              </a:rPr>
              <a:t>”</a:t>
            </a:r>
          </a:p>
          <a:p>
            <a:endParaRPr lang="en-US" dirty="0"/>
          </a:p>
        </p:txBody>
      </p:sp>
      <p:pic>
        <p:nvPicPr>
          <p:cNvPr id="5" name="Picture 4"/>
          <p:cNvPicPr>
            <a:picLocks noChangeAspect="1"/>
          </p:cNvPicPr>
          <p:nvPr/>
        </p:nvPicPr>
        <p:blipFill rotWithShape="1">
          <a:blip r:embed="rId3" cstate="print">
            <a:clrChange>
              <a:clrFrom>
                <a:srgbClr val="FFFFFB"/>
              </a:clrFrom>
              <a:clrTo>
                <a:srgbClr val="FFFFFB">
                  <a:alpha val="0"/>
                </a:srgbClr>
              </a:clrTo>
            </a:clrChange>
            <a:extLst>
              <a:ext uri="{28A0092B-C50C-407E-A947-70E740481C1C}">
                <a14:useLocalDpi xmlns:a14="http://schemas.microsoft.com/office/drawing/2010/main" val="0"/>
              </a:ext>
            </a:extLst>
          </a:blip>
          <a:srcRect t="1" r="1390" b="7042"/>
          <a:stretch/>
        </p:blipFill>
        <p:spPr>
          <a:xfrm>
            <a:off x="632460" y="2286000"/>
            <a:ext cx="3124200" cy="3124200"/>
          </a:xfrm>
          <a:prstGeom prst="rect">
            <a:avLst/>
          </a:prstGeom>
        </p:spPr>
      </p:pic>
    </p:spTree>
    <p:extLst>
      <p:ext uri="{BB962C8B-B14F-4D97-AF65-F5344CB8AC3E}">
        <p14:creationId xmlns:p14="http://schemas.microsoft.com/office/powerpoint/2010/main" val="34312178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0BCB-5038-4DD3-BAC8-ACCD868AB43D}"/>
              </a:ext>
            </a:extLst>
          </p:cNvPr>
          <p:cNvSpPr>
            <a:spLocks noGrp="1"/>
          </p:cNvSpPr>
          <p:nvPr>
            <p:ph type="title"/>
          </p:nvPr>
        </p:nvSpPr>
        <p:spPr/>
        <p:txBody>
          <a:bodyPr>
            <a:normAutofit/>
          </a:bodyPr>
          <a:lstStyle/>
          <a:p>
            <a:pPr algn="ctr"/>
            <a:r>
              <a:rPr kumimoji="0" lang="en-US" sz="4000" b="0" u="none" strike="noStrike" kern="1200" cap="none" spc="0" normalizeH="0" baseline="0" noProof="0" dirty="0">
                <a:ln w="3175" cmpd="sng">
                  <a:noFill/>
                </a:ln>
                <a:solidFill>
                  <a:srgbClr val="33A485"/>
                </a:solidFill>
                <a:effectLst/>
                <a:uLnTx/>
                <a:uFillTx/>
              </a:rPr>
              <a:t>Concerning Changes in Student Behaviors</a:t>
            </a:r>
            <a:endParaRPr lang="en-US" sz="4000" dirty="0">
              <a:solidFill>
                <a:srgbClr val="33A485"/>
              </a:solidFill>
            </a:endParaRPr>
          </a:p>
        </p:txBody>
      </p:sp>
      <p:sp>
        <p:nvSpPr>
          <p:cNvPr id="3" name="Content Placeholder 2">
            <a:extLst>
              <a:ext uri="{FF2B5EF4-FFF2-40B4-BE49-F238E27FC236}">
                <a16:creationId xmlns:a16="http://schemas.microsoft.com/office/drawing/2014/main" id="{3D077131-FBF5-41EB-A3D2-308A6E466BB1}"/>
              </a:ext>
            </a:extLst>
          </p:cNvPr>
          <p:cNvSpPr>
            <a:spLocks noGrp="1"/>
          </p:cNvSpPr>
          <p:nvPr>
            <p:ph idx="1"/>
          </p:nvPr>
        </p:nvSpPr>
        <p:spPr/>
        <p:txBody>
          <a:bodyPr/>
          <a:lstStyle/>
          <a:p>
            <a:pPr marL="0" marR="0" lvl="0" indent="0" defTabSz="457200" rtl="0" eaLnBrk="1" fontAlgn="auto" latinLnBrk="0" hangingPunct="1">
              <a:lnSpc>
                <a:spcPct val="100000"/>
              </a:lnSpc>
              <a:spcBef>
                <a:spcPts val="0"/>
              </a:spcBef>
              <a:spcAft>
                <a:spcPts val="30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aramond" panose="02020404030301010803"/>
                <a:ea typeface="+mn-ea"/>
                <a:cs typeface="+mn-cs"/>
              </a:rPr>
              <a:t>Tracking your students’ bassline behaviors and emotions and comparing them to what this student typically exhibits in the classroom will assist in noticing any escalation in risk factors and/or concerns.</a:t>
            </a:r>
          </a:p>
          <a:p>
            <a:pPr marL="0" marR="0" lvl="0" indent="0" defTabSz="457200" rtl="0" eaLnBrk="1" fontAlgn="auto" latinLnBrk="0" hangingPunct="1">
              <a:lnSpc>
                <a:spcPct val="100000"/>
              </a:lnSpc>
              <a:spcBef>
                <a:spcPts val="0"/>
              </a:spcBef>
              <a:spcAft>
                <a:spcPts val="300"/>
              </a:spcAft>
              <a:buClrTx/>
              <a:buSzTx/>
              <a:buFontTx/>
              <a:buNone/>
              <a:tabLst/>
              <a:defRPr/>
            </a:pPr>
            <a:endParaRPr kumimoji="0" lang="en-US" sz="2400" b="1" i="0" u="sng" strike="noStrike" kern="1200" cap="none" spc="0" normalizeH="0" baseline="0" noProof="0" dirty="0" smtClean="0">
              <a:ln>
                <a:noFill/>
              </a:ln>
              <a:solidFill>
                <a:prstClr val="black"/>
              </a:solidFill>
              <a:effectLst/>
              <a:uLnTx/>
              <a:uFillTx/>
              <a:latin typeface="Garamond" panose="02020404030301010803"/>
              <a:ea typeface="+mn-ea"/>
              <a:cs typeface="+mn-cs"/>
            </a:endParaRPr>
          </a:p>
          <a:p>
            <a:pPr marL="0" marR="0" lvl="0" indent="0" defTabSz="457200" rtl="0" eaLnBrk="1" fontAlgn="auto" latinLnBrk="0" hangingPunct="1">
              <a:lnSpc>
                <a:spcPct val="100000"/>
              </a:lnSpc>
              <a:spcBef>
                <a:spcPts val="0"/>
              </a:spcBef>
              <a:spcAft>
                <a:spcPts val="300"/>
              </a:spcAft>
              <a:buClrTx/>
              <a:buSzTx/>
              <a:buFontTx/>
              <a:buNone/>
              <a:tabLst/>
              <a:defRPr/>
            </a:pPr>
            <a:r>
              <a:rPr kumimoji="0" lang="en-US" sz="2400" b="1" i="0" u="sng" strike="noStrike" kern="1200" cap="none" spc="0" normalizeH="0" baseline="0" noProof="0" dirty="0" smtClean="0">
                <a:ln>
                  <a:noFill/>
                </a:ln>
                <a:solidFill>
                  <a:prstClr val="black"/>
                </a:solidFill>
                <a:effectLst/>
                <a:uLnTx/>
                <a:uFillTx/>
                <a:latin typeface="Garamond" panose="02020404030301010803"/>
                <a:ea typeface="+mn-ea"/>
                <a:cs typeface="+mn-cs"/>
              </a:rPr>
              <a:t>Things </a:t>
            </a:r>
            <a:r>
              <a:rPr kumimoji="0" lang="en-US" sz="2400" b="1" i="0" u="sng" strike="noStrike" kern="1200" cap="none" spc="0" normalizeH="0" baseline="0" noProof="0" dirty="0">
                <a:ln>
                  <a:noFill/>
                </a:ln>
                <a:solidFill>
                  <a:prstClr val="black"/>
                </a:solidFill>
                <a:effectLst/>
                <a:uLnTx/>
                <a:uFillTx/>
                <a:latin typeface="Garamond" panose="02020404030301010803"/>
                <a:ea typeface="+mn-ea"/>
                <a:cs typeface="+mn-cs"/>
              </a:rPr>
              <a:t>to keep in mind:</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aramond" panose="02020404030301010803"/>
                <a:ea typeface="+mn-ea"/>
                <a:cs typeface="+mn-cs"/>
              </a:rPr>
              <a:t>Account for the fact that your students are navigating a “new normal” and may show signs of stress due to this current situation. </a:t>
            </a:r>
          </a:p>
          <a:p>
            <a:pPr marL="0" marR="0" lvl="0" indent="0"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Garamond" panose="02020404030301010803"/>
                <a:ea typeface="+mn-ea"/>
                <a:cs typeface="+mn-cs"/>
              </a:rPr>
              <a:t>Your students are getting used to new video conferencing platforms and technology, so students may appear more shy or less likely to participate than when they are in the classroom. Their baseline behaviors could change as they become more comfortable with the technology and online routines.</a:t>
            </a:r>
          </a:p>
          <a:p>
            <a:endParaRPr lang="en-US" dirty="0"/>
          </a:p>
        </p:txBody>
      </p:sp>
      <p:pic>
        <p:nvPicPr>
          <p:cNvPr id="4" name="Picture 3"/>
          <p:cNvPicPr>
            <a:picLocks noChangeAspect="1"/>
          </p:cNvPicPr>
          <p:nvPr/>
        </p:nvPicPr>
        <p:blipFill>
          <a:blip r:embed="rId3">
            <a:clrChange>
              <a:clrFrom>
                <a:srgbClr val="FCFEFB"/>
              </a:clrFrom>
              <a:clrTo>
                <a:srgbClr val="FCFEFB">
                  <a:alpha val="0"/>
                </a:srgbClr>
              </a:clrTo>
            </a:clrChange>
            <a:extLst>
              <a:ext uri="{28A0092B-C50C-407E-A947-70E740481C1C}">
                <a14:useLocalDpi xmlns:a14="http://schemas.microsoft.com/office/drawing/2010/main" val="0"/>
              </a:ext>
            </a:extLst>
          </a:blip>
          <a:stretch>
            <a:fillRect/>
          </a:stretch>
        </p:blipFill>
        <p:spPr>
          <a:xfrm>
            <a:off x="1143000" y="3005444"/>
            <a:ext cx="1571625" cy="2914650"/>
          </a:xfrm>
          <a:prstGeom prst="rect">
            <a:avLst/>
          </a:prstGeom>
        </p:spPr>
      </p:pic>
      <p:pic>
        <p:nvPicPr>
          <p:cNvPr id="5" name="Picture 4"/>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89546" y="2057400"/>
            <a:ext cx="1263014" cy="1052512"/>
          </a:xfrm>
          <a:prstGeom prst="rect">
            <a:avLst/>
          </a:prstGeom>
        </p:spPr>
      </p:pic>
    </p:spTree>
    <p:extLst>
      <p:ext uri="{BB962C8B-B14F-4D97-AF65-F5344CB8AC3E}">
        <p14:creationId xmlns:p14="http://schemas.microsoft.com/office/powerpoint/2010/main" val="236048384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6681-D042-48AE-9A41-1DBB2E32076E}"/>
              </a:ext>
            </a:extLst>
          </p:cNvPr>
          <p:cNvSpPr>
            <a:spLocks noGrp="1"/>
          </p:cNvSpPr>
          <p:nvPr>
            <p:ph type="title"/>
          </p:nvPr>
        </p:nvSpPr>
        <p:spPr/>
        <p:txBody>
          <a:bodyPr>
            <a:normAutofit/>
          </a:bodyPr>
          <a:lstStyle/>
          <a:p>
            <a:r>
              <a:rPr kumimoji="0" lang="en-US" sz="4000" b="0" u="none" strike="noStrike" kern="1200" cap="none" spc="0" normalizeH="0" baseline="0" noProof="0" dirty="0">
                <a:ln w="3175" cmpd="sng">
                  <a:noFill/>
                </a:ln>
                <a:solidFill>
                  <a:srgbClr val="33A485"/>
                </a:solidFill>
                <a:effectLst/>
                <a:uLnTx/>
                <a:uFillTx/>
              </a:rPr>
              <a:t>Concerning Changes in Student Behaviors</a:t>
            </a:r>
            <a:endParaRPr lang="en-US" sz="4000" dirty="0">
              <a:solidFill>
                <a:srgbClr val="33A485"/>
              </a:solidFill>
            </a:endParaRPr>
          </a:p>
        </p:txBody>
      </p:sp>
      <p:sp>
        <p:nvSpPr>
          <p:cNvPr id="3" name="Content Placeholder 2">
            <a:extLst>
              <a:ext uri="{FF2B5EF4-FFF2-40B4-BE49-F238E27FC236}">
                <a16:creationId xmlns:a16="http://schemas.microsoft.com/office/drawing/2014/main" id="{F29C2C41-F37B-4456-B7F0-5B1332412C19}"/>
              </a:ext>
            </a:extLst>
          </p:cNvPr>
          <p:cNvSpPr>
            <a:spLocks noGrp="1"/>
          </p:cNvSpPr>
          <p:nvPr>
            <p:ph idx="1"/>
          </p:nvPr>
        </p:nvSpPr>
        <p:spPr/>
        <p:txBody>
          <a:bodyPr/>
          <a:lstStyle/>
          <a:p>
            <a:r>
              <a:rPr kumimoji="0" lang="en-US" sz="2000" b="0" i="0" u="none" strike="noStrike" kern="1200" cap="none" spc="0" normalizeH="0" baseline="0" noProof="0" dirty="0">
                <a:ln>
                  <a:noFill/>
                </a:ln>
                <a:solidFill>
                  <a:prstClr val="black"/>
                </a:solidFill>
                <a:effectLst/>
                <a:uLnTx/>
                <a:uFillTx/>
                <a:latin typeface="Garamond" panose="02020404030301010803"/>
                <a:ea typeface="+mn-ea"/>
                <a:cs typeface="+mn-cs"/>
              </a:rPr>
              <a:t>Note any sudden declines in </a:t>
            </a:r>
            <a:r>
              <a:rPr kumimoji="0" lang="en-US" sz="2000" b="0" i="0" u="none" strike="noStrike" kern="1200" cap="none" spc="0" normalizeH="0" baseline="0" noProof="0" dirty="0" smtClean="0">
                <a:ln>
                  <a:noFill/>
                </a:ln>
                <a:solidFill>
                  <a:prstClr val="black"/>
                </a:solidFill>
                <a:effectLst/>
                <a:uLnTx/>
                <a:uFillTx/>
                <a:latin typeface="Garamond" panose="02020404030301010803"/>
                <a:ea typeface="+mn-ea"/>
                <a:cs typeface="+mn-cs"/>
              </a:rPr>
              <a:t>performance,</a:t>
            </a:r>
            <a:r>
              <a:rPr kumimoji="0" lang="en-US" sz="2000" b="0" i="0" u="none" strike="noStrike" kern="1200" cap="none" spc="0" normalizeH="0" noProof="0" dirty="0" smtClean="0">
                <a:ln>
                  <a:noFill/>
                </a:ln>
                <a:solidFill>
                  <a:prstClr val="black"/>
                </a:solidFill>
                <a:effectLst/>
                <a:uLnTx/>
                <a:uFillTx/>
                <a:latin typeface="Garamond" panose="02020404030301010803"/>
                <a:ea typeface="+mn-ea"/>
                <a:cs typeface="+mn-cs"/>
              </a:rPr>
              <a:t> </a:t>
            </a:r>
            <a:r>
              <a:rPr kumimoji="0" lang="en-US" sz="2000" b="0" i="0" u="none" strike="noStrike" kern="1200" cap="none" spc="0" normalizeH="0" baseline="0" noProof="0" dirty="0" smtClean="0">
                <a:ln>
                  <a:noFill/>
                </a:ln>
                <a:solidFill>
                  <a:prstClr val="black"/>
                </a:solidFill>
                <a:effectLst/>
                <a:uLnTx/>
                <a:uFillTx/>
                <a:latin typeface="Garamond" panose="02020404030301010803"/>
                <a:ea typeface="+mn-ea"/>
                <a:cs typeface="+mn-cs"/>
              </a:rPr>
              <a:t>or </a:t>
            </a:r>
            <a:r>
              <a:rPr kumimoji="0" lang="en-US" sz="2000" b="0" i="0" u="none" strike="noStrike" kern="1200" cap="none" spc="0" normalizeH="0" baseline="0" noProof="0" dirty="0">
                <a:ln>
                  <a:noFill/>
                </a:ln>
                <a:solidFill>
                  <a:prstClr val="black"/>
                </a:solidFill>
                <a:effectLst/>
                <a:uLnTx/>
                <a:uFillTx/>
                <a:latin typeface="Garamond" panose="02020404030301010803"/>
                <a:ea typeface="+mn-ea"/>
                <a:cs typeface="+mn-cs"/>
              </a:rPr>
              <a:t>swings in typical academic behavior</a:t>
            </a:r>
          </a:p>
          <a:p>
            <a:pPr defTabSz="457200">
              <a:lnSpc>
                <a:spcPct val="100000"/>
              </a:lnSpc>
              <a:spcBef>
                <a:spcPts val="0"/>
              </a:spcBef>
              <a:defRPr/>
            </a:pPr>
            <a:r>
              <a:rPr kumimoji="0" lang="en-US" sz="2000" b="0" i="0" u="none" strike="noStrike" kern="1200" cap="none" spc="0" normalizeH="0" baseline="0" noProof="0" dirty="0">
                <a:ln>
                  <a:noFill/>
                </a:ln>
                <a:solidFill>
                  <a:prstClr val="black"/>
                </a:solidFill>
                <a:effectLst/>
                <a:uLnTx/>
                <a:uFillTx/>
                <a:latin typeface="Garamond" panose="02020404030301010803"/>
                <a:ea typeface="+mn-ea"/>
                <a:cs typeface="+mn-cs"/>
              </a:rPr>
              <a:t>With online freedoms, some students are at an increased risk for commercial sexual exploitation. Pay attention to what students may share about new friends, new “job” or “new” plans they have for when the shelter in place ends.</a:t>
            </a:r>
          </a:p>
          <a:p>
            <a:pPr defTabSz="457200">
              <a:lnSpc>
                <a:spcPct val="100000"/>
              </a:lnSpc>
              <a:spcBef>
                <a:spcPts val="0"/>
              </a:spcBef>
              <a:defRPr/>
            </a:pPr>
            <a:r>
              <a:rPr kumimoji="0" lang="en-US" sz="2000" b="0" i="0" u="none" strike="noStrike" kern="1200" cap="none" spc="0" normalizeH="0" baseline="0" noProof="0" dirty="0">
                <a:ln>
                  <a:noFill/>
                </a:ln>
                <a:solidFill>
                  <a:prstClr val="black"/>
                </a:solidFill>
                <a:effectLst/>
                <a:uLnTx/>
                <a:uFillTx/>
                <a:latin typeface="Garamond" panose="02020404030301010803"/>
                <a:ea typeface="+mn-ea"/>
                <a:cs typeface="+mn-cs"/>
              </a:rPr>
              <a:t>Have a conversation with students about how they can safely convey any concerns – this could resemble the use of a safe word or phrase mutually agreed upon by the student and teacher.</a:t>
            </a:r>
          </a:p>
          <a:p>
            <a:pPr defTabSz="457200">
              <a:lnSpc>
                <a:spcPct val="100000"/>
              </a:lnSpc>
              <a:spcBef>
                <a:spcPts val="0"/>
              </a:spcBef>
              <a:defRPr/>
            </a:pPr>
            <a:r>
              <a:rPr kumimoji="0" lang="en-US" sz="2000" b="0" i="0" u="none" strike="noStrike" kern="1200" cap="none" spc="0" normalizeH="0" baseline="0" noProof="0" dirty="0">
                <a:ln>
                  <a:noFill/>
                </a:ln>
                <a:solidFill>
                  <a:prstClr val="black"/>
                </a:solidFill>
                <a:effectLst/>
                <a:uLnTx/>
                <a:uFillTx/>
                <a:latin typeface="Garamond" panose="02020404030301010803"/>
                <a:ea typeface="+mn-ea"/>
                <a:cs typeface="+mn-cs"/>
              </a:rPr>
              <a:t>Pay attention to written assignments and what a student may be revealing through their words or art.</a:t>
            </a:r>
          </a:p>
          <a:p>
            <a:endParaRPr lang="en-US" dirty="0"/>
          </a:p>
        </p:txBody>
      </p:sp>
      <p:sp>
        <p:nvSpPr>
          <p:cNvPr id="4" name="AutoShape 2" descr="Free Children At School Clipart, Download Free Clip Art, Free Clip Art on  Clipart Library"/>
          <p:cNvSpPr>
            <a:spLocks noChangeAspect="1" noChangeArrowheads="1"/>
          </p:cNvSpPr>
          <p:nvPr/>
        </p:nvSpPr>
        <p:spPr bwMode="auto">
          <a:xfrm>
            <a:off x="63500" y="-136525"/>
            <a:ext cx="1647825" cy="1828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clrChange>
              <a:clrFrom>
                <a:srgbClr val="FFFEFC"/>
              </a:clrFrom>
              <a:clrTo>
                <a:srgbClr val="FFFEFC">
                  <a:alpha val="0"/>
                </a:srgbClr>
              </a:clrTo>
            </a:clrChange>
            <a:extLst>
              <a:ext uri="{28A0092B-C50C-407E-A947-70E740481C1C}">
                <a14:useLocalDpi xmlns:a14="http://schemas.microsoft.com/office/drawing/2010/main" val="0"/>
              </a:ext>
            </a:extLst>
          </a:blip>
          <a:stretch>
            <a:fillRect/>
          </a:stretch>
        </p:blipFill>
        <p:spPr>
          <a:xfrm>
            <a:off x="1494351" y="3276600"/>
            <a:ext cx="1710298" cy="2514600"/>
          </a:xfrm>
          <a:prstGeom prst="rect">
            <a:avLst/>
          </a:prstGeom>
        </p:spPr>
      </p:pic>
      <p:sp>
        <p:nvSpPr>
          <p:cNvPr id="8" name="AutoShape 6" descr="Free Listening Clip Art with No Background - ClipartKey"/>
          <p:cNvSpPr>
            <a:spLocks noChangeAspect="1" noChangeArrowheads="1"/>
          </p:cNvSpPr>
          <p:nvPr/>
        </p:nvSpPr>
        <p:spPr bwMode="auto">
          <a:xfrm>
            <a:off x="63500" y="-136525"/>
            <a:ext cx="22860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6019800" y="5638800"/>
            <a:ext cx="1371600" cy="1030310"/>
          </a:xfrm>
          <a:prstGeom prst="rect">
            <a:avLst/>
          </a:prstGeom>
        </p:spPr>
      </p:pic>
    </p:spTree>
    <p:extLst>
      <p:ext uri="{BB962C8B-B14F-4D97-AF65-F5344CB8AC3E}">
        <p14:creationId xmlns:p14="http://schemas.microsoft.com/office/powerpoint/2010/main" val="1494897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2C449-DF66-4802-837D-023125ACD356}"/>
              </a:ext>
            </a:extLst>
          </p:cNvPr>
          <p:cNvSpPr>
            <a:spLocks noGrp="1"/>
          </p:cNvSpPr>
          <p:nvPr>
            <p:ph type="title"/>
          </p:nvPr>
        </p:nvSpPr>
        <p:spPr>
          <a:xfrm>
            <a:off x="571500" y="559678"/>
            <a:ext cx="3162300" cy="4952492"/>
          </a:xfrm>
        </p:spPr>
        <p:txBody>
          <a:bodyPr>
            <a:normAutofit/>
          </a:bodyPr>
          <a:lstStyle/>
          <a:p>
            <a:pPr algn="ctr"/>
            <a:r>
              <a:rPr kumimoji="0" lang="en-US" sz="3600" b="0" u="none" strike="noStrike" kern="1200" cap="none" spc="0" normalizeH="0" baseline="0" noProof="0" dirty="0">
                <a:ln w="3175" cmpd="sng">
                  <a:noFill/>
                </a:ln>
                <a:solidFill>
                  <a:srgbClr val="33A485"/>
                </a:solidFill>
                <a:effectLst/>
                <a:uLnTx/>
                <a:uFillTx/>
              </a:rPr>
              <a:t>Using Instructional Strategies to Provide a Safe Space for Your Students</a:t>
            </a:r>
            <a:endParaRPr lang="en-US" sz="3600" dirty="0">
              <a:solidFill>
                <a:srgbClr val="33A485"/>
              </a:solidFill>
            </a:endParaRPr>
          </a:p>
        </p:txBody>
      </p:sp>
      <p:sp>
        <p:nvSpPr>
          <p:cNvPr id="3" name="Content Placeholder 2">
            <a:extLst>
              <a:ext uri="{FF2B5EF4-FFF2-40B4-BE49-F238E27FC236}">
                <a16:creationId xmlns:a16="http://schemas.microsoft.com/office/drawing/2014/main" id="{F3A86F91-3D08-4636-BCE3-A3E0D3F82634}"/>
              </a:ext>
            </a:extLst>
          </p:cNvPr>
          <p:cNvSpPr>
            <a:spLocks noGrp="1"/>
          </p:cNvSpPr>
          <p:nvPr>
            <p:ph idx="1"/>
          </p:nvPr>
        </p:nvSpPr>
        <p:spPr/>
        <p:txBody>
          <a:bodyPr>
            <a:normAutofit fontScale="92500" lnSpcReduction="20000"/>
          </a:bodyPr>
          <a:lstStyle/>
          <a:p>
            <a:pPr marR="0" lvl="0" algn="l" defTabSz="457200" rtl="0" eaLnBrk="1" fontAlgn="auto" latinLnBrk="0" hangingPunct="1">
              <a:lnSpc>
                <a:spcPct val="120000"/>
              </a:lnSpc>
              <a:spcBef>
                <a:spcPts val="528"/>
              </a:spcBef>
              <a:spcAft>
                <a:spcPts val="600"/>
              </a:spcAft>
              <a:buClrTx/>
              <a:buSzTx/>
              <a:tabLst/>
              <a:defRPr/>
            </a:pPr>
            <a:r>
              <a:rPr lang="en-US" dirty="0">
                <a:latin typeface="Garamond" panose="02020404030301010803" pitchFamily="18" charset="0"/>
              </a:rPr>
              <a:t>Use a variety of online platforms for students to check in with their peers and with you.</a:t>
            </a:r>
          </a:p>
          <a:p>
            <a:pPr marR="0" lvl="0" algn="l" defTabSz="457200" rtl="0" eaLnBrk="1" fontAlgn="auto" latinLnBrk="0" hangingPunct="1">
              <a:lnSpc>
                <a:spcPct val="120000"/>
              </a:lnSpc>
              <a:spcBef>
                <a:spcPts val="528"/>
              </a:spcBef>
              <a:spcAft>
                <a:spcPts val="600"/>
              </a:spcAft>
              <a:buClrTx/>
              <a:buSzTx/>
              <a:tabLst/>
              <a:defRPr/>
            </a:pPr>
            <a:r>
              <a:rPr lang="en-US" dirty="0" smtClean="0">
                <a:latin typeface="Garamond" panose="02020404030301010803" pitchFamily="18" charset="0"/>
              </a:rPr>
              <a:t>Host </a:t>
            </a:r>
            <a:r>
              <a:rPr lang="en-US" dirty="0">
                <a:latin typeface="Garamond" panose="02020404030301010803" pitchFamily="18" charset="0"/>
              </a:rPr>
              <a:t>discussion boards and pose questions and/or assignments that may reveal how home life and social distancing is going.</a:t>
            </a:r>
          </a:p>
          <a:p>
            <a:pPr marR="0" lvl="0" algn="l" defTabSz="457200" rtl="0" eaLnBrk="1" fontAlgn="auto" latinLnBrk="0" hangingPunct="1">
              <a:lnSpc>
                <a:spcPct val="120000"/>
              </a:lnSpc>
              <a:spcBef>
                <a:spcPts val="528"/>
              </a:spcBef>
              <a:spcAft>
                <a:spcPts val="600"/>
              </a:spcAft>
              <a:buClrTx/>
              <a:buSzTx/>
              <a:tabLst/>
              <a:defRPr/>
            </a:pPr>
            <a:r>
              <a:rPr lang="en-US" dirty="0" smtClean="0">
                <a:latin typeface="Garamond" panose="02020404030301010803" pitchFamily="18" charset="0"/>
              </a:rPr>
              <a:t>If </a:t>
            </a:r>
            <a:r>
              <a:rPr lang="en-US" dirty="0">
                <a:latin typeface="Garamond" panose="02020404030301010803" pitchFamily="18" charset="0"/>
              </a:rPr>
              <a:t>possible, create a safe mechanism for students to reach out for support if needed. This could involve a particular discussion board, use of email, or even a phone call.</a:t>
            </a:r>
          </a:p>
          <a:p>
            <a:pPr marR="0" lvl="0" algn="l" defTabSz="457200" rtl="0" eaLnBrk="1" fontAlgn="auto" latinLnBrk="0" hangingPunct="1">
              <a:lnSpc>
                <a:spcPct val="120000"/>
              </a:lnSpc>
              <a:spcBef>
                <a:spcPts val="528"/>
              </a:spcBef>
              <a:spcAft>
                <a:spcPts val="600"/>
              </a:spcAft>
              <a:buClrTx/>
              <a:buSzTx/>
              <a:tabLst/>
              <a:defRPr/>
            </a:pPr>
            <a:r>
              <a:rPr lang="en-US" dirty="0" smtClean="0">
                <a:latin typeface="Garamond" panose="02020404030301010803" pitchFamily="18" charset="0"/>
              </a:rPr>
              <a:t>Google </a:t>
            </a:r>
            <a:r>
              <a:rPr lang="en-US" dirty="0">
                <a:latin typeface="Garamond" panose="02020404030301010803" pitchFamily="18" charset="0"/>
              </a:rPr>
              <a:t>and several text messaging apps provide alternative phone numbers that link to your personal phone number so that it is kept private. Calling the alternative phone number will connect your student to you directly. These services are typically free of charge.</a:t>
            </a:r>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3950" y="4419600"/>
            <a:ext cx="2057400" cy="1371600"/>
          </a:xfrm>
          <a:prstGeom prst="rect">
            <a:avLst/>
          </a:prstGeom>
        </p:spPr>
      </p:pic>
    </p:spTree>
    <p:extLst>
      <p:ext uri="{BB962C8B-B14F-4D97-AF65-F5344CB8AC3E}">
        <p14:creationId xmlns:p14="http://schemas.microsoft.com/office/powerpoint/2010/main" val="35805406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5330B-34E4-43E0-A450-560002D34CD2}"/>
              </a:ext>
            </a:extLst>
          </p:cNvPr>
          <p:cNvSpPr>
            <a:spLocks noGrp="1"/>
          </p:cNvSpPr>
          <p:nvPr>
            <p:ph type="title"/>
          </p:nvPr>
        </p:nvSpPr>
        <p:spPr/>
        <p:txBody>
          <a:bodyPr/>
          <a:lstStyle/>
          <a:p>
            <a:pPr algn="ctr"/>
            <a:r>
              <a:rPr kumimoji="0" lang="en-US" sz="4000" b="0" u="none" strike="noStrike" kern="1200" cap="none" spc="0" normalizeH="0" baseline="0" noProof="0" dirty="0">
                <a:ln w="3175" cmpd="sng">
                  <a:noFill/>
                </a:ln>
                <a:solidFill>
                  <a:srgbClr val="33A485"/>
                </a:solidFill>
                <a:effectLst/>
                <a:uLnTx/>
                <a:uFillTx/>
              </a:rPr>
              <a:t>Deepening Parent and Caregiver Interaction</a:t>
            </a:r>
            <a:endParaRPr lang="en-US" dirty="0">
              <a:solidFill>
                <a:srgbClr val="33A485"/>
              </a:solidFill>
            </a:endParaRPr>
          </a:p>
        </p:txBody>
      </p:sp>
      <p:sp>
        <p:nvSpPr>
          <p:cNvPr id="3" name="Content Placeholder 2">
            <a:extLst>
              <a:ext uri="{FF2B5EF4-FFF2-40B4-BE49-F238E27FC236}">
                <a16:creationId xmlns:a16="http://schemas.microsoft.com/office/drawing/2014/main" id="{0159385F-446D-4FF4-90BF-8FFD36594384}"/>
              </a:ext>
            </a:extLst>
          </p:cNvPr>
          <p:cNvSpPr>
            <a:spLocks noGrp="1"/>
          </p:cNvSpPr>
          <p:nvPr>
            <p:ph idx="1"/>
          </p:nvPr>
        </p:nvSpPr>
        <p:spPr/>
        <p:txBody>
          <a:bodyPr>
            <a:normAutofit fontScale="92500"/>
          </a:bodyPr>
          <a:lstStyle/>
          <a:p>
            <a:pPr marR="0" lvl="0" algn="l" defTabSz="457200" rtl="0" eaLnBrk="1" fontAlgn="auto" latinLnBrk="0" hangingPunct="1">
              <a:lnSpc>
                <a:spcPct val="100000"/>
              </a:lnSpc>
              <a:spcBef>
                <a:spcPct val="20000"/>
              </a:spcBef>
              <a:spcAft>
                <a:spcPts val="600"/>
              </a:spcAft>
              <a:buSzPct val="115000"/>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It’s ok to simply be present and listen authentically. </a:t>
            </a:r>
          </a:p>
          <a:p>
            <a:pPr marR="0" lvl="0" algn="l" defTabSz="457200" rtl="0" eaLnBrk="1" fontAlgn="auto" latinLnBrk="0" hangingPunct="1">
              <a:lnSpc>
                <a:spcPct val="100000"/>
              </a:lnSpc>
              <a:spcBef>
                <a:spcPct val="20000"/>
              </a:spcBef>
              <a:spcAft>
                <a:spcPts val="600"/>
              </a:spcAft>
              <a:buSzPct val="115000"/>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Acknowledge tension between their work and family obligations.</a:t>
            </a:r>
          </a:p>
          <a:p>
            <a:pPr marR="0" lvl="0" algn="l" defTabSz="457200" rtl="0" eaLnBrk="1" fontAlgn="auto" latinLnBrk="0" hangingPunct="1">
              <a:lnSpc>
                <a:spcPct val="100000"/>
              </a:lnSpc>
              <a:spcBef>
                <a:spcPct val="20000"/>
              </a:spcBef>
              <a:spcAft>
                <a:spcPts val="600"/>
              </a:spcAft>
              <a:buSzPct val="115000"/>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Inquire about job loss and the family’s connections to other supports.</a:t>
            </a:r>
          </a:p>
          <a:p>
            <a:pPr marR="0" lvl="0" algn="ctr" defTabSz="457200" rtl="0" eaLnBrk="1" fontAlgn="auto" latinLnBrk="0" hangingPunct="1">
              <a:lnSpc>
                <a:spcPct val="100000"/>
              </a:lnSpc>
              <a:spcBef>
                <a:spcPct val="20000"/>
              </a:spcBef>
              <a:spcAft>
                <a:spcPts val="600"/>
              </a:spcAft>
              <a:buSzPct val="115000"/>
              <a:tabLst/>
              <a:defRPr/>
            </a:pPr>
            <a:r>
              <a:rPr kumimoji="0" lang="en-US" sz="2400" b="1" i="1" u="none" strike="noStrike" kern="1200" cap="none" spc="0" normalizeH="0" baseline="0" noProof="0" dirty="0">
                <a:ln>
                  <a:noFill/>
                </a:ln>
                <a:solidFill>
                  <a:srgbClr val="DD8C3C"/>
                </a:solidFill>
                <a:effectLst/>
                <a:uLnTx/>
                <a:uFillTx/>
                <a:latin typeface="Garamond" panose="02020404030301010803"/>
                <a:ea typeface="+mn-ea"/>
                <a:cs typeface="+mn-cs"/>
              </a:rPr>
              <a:t>“What has helped you in the past?”</a:t>
            </a:r>
          </a:p>
          <a:p>
            <a:pPr marR="0" lvl="0" algn="ctr" defTabSz="457200" rtl="0" eaLnBrk="1" fontAlgn="auto" latinLnBrk="0" hangingPunct="1">
              <a:lnSpc>
                <a:spcPct val="100000"/>
              </a:lnSpc>
              <a:spcBef>
                <a:spcPct val="20000"/>
              </a:spcBef>
              <a:spcAft>
                <a:spcPts val="600"/>
              </a:spcAft>
              <a:buSzPct val="115000"/>
              <a:tabLst/>
              <a:defRPr/>
            </a:pPr>
            <a:r>
              <a:rPr kumimoji="0" lang="en-US" sz="2400" b="1" i="1" u="none" strike="noStrike" kern="1200" cap="none" spc="0" normalizeH="0" baseline="0" noProof="0" dirty="0">
                <a:ln>
                  <a:noFill/>
                </a:ln>
                <a:solidFill>
                  <a:srgbClr val="DD8C3C"/>
                </a:solidFill>
                <a:effectLst/>
                <a:uLnTx/>
                <a:uFillTx/>
                <a:latin typeface="Garamond" panose="02020404030301010803"/>
                <a:ea typeface="+mn-ea"/>
                <a:cs typeface="+mn-cs"/>
              </a:rPr>
              <a:t>“What other adults are available to you right now?”</a:t>
            </a:r>
          </a:p>
          <a:p>
            <a:pPr marR="0" lvl="0" algn="l" defTabSz="457200" rtl="0" eaLnBrk="1" fontAlgn="auto" latinLnBrk="0" hangingPunct="1">
              <a:lnSpc>
                <a:spcPct val="100000"/>
              </a:lnSpc>
              <a:spcBef>
                <a:spcPct val="20000"/>
              </a:spcBef>
              <a:spcAft>
                <a:spcPts val="600"/>
              </a:spcAft>
              <a:buSzPct val="115000"/>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Reinforce parent’s need to care for self and create daily respite time.</a:t>
            </a:r>
          </a:p>
          <a:p>
            <a:pPr marR="0" lvl="0" algn="l" defTabSz="457200" rtl="0" eaLnBrk="1" fontAlgn="auto" latinLnBrk="0" hangingPunct="1">
              <a:lnSpc>
                <a:spcPct val="100000"/>
              </a:lnSpc>
              <a:spcBef>
                <a:spcPct val="20000"/>
              </a:spcBef>
              <a:spcAft>
                <a:spcPts val="600"/>
              </a:spcAft>
              <a:buSzPct val="115000"/>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Close with appreciation and gratitude.</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652" y="3415694"/>
            <a:ext cx="2143125" cy="2143125"/>
          </a:xfrm>
          <a:prstGeom prst="rect">
            <a:avLst/>
          </a:prstGeom>
        </p:spPr>
      </p:pic>
    </p:spTree>
    <p:extLst>
      <p:ext uri="{BB962C8B-B14F-4D97-AF65-F5344CB8AC3E}">
        <p14:creationId xmlns:p14="http://schemas.microsoft.com/office/powerpoint/2010/main" val="153687577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810D5-7657-4006-930A-6D8CFBD71BC9}"/>
              </a:ext>
            </a:extLst>
          </p:cNvPr>
          <p:cNvSpPr>
            <a:spLocks noGrp="1"/>
          </p:cNvSpPr>
          <p:nvPr>
            <p:ph type="title"/>
          </p:nvPr>
        </p:nvSpPr>
        <p:spPr>
          <a:xfrm>
            <a:off x="457200" y="569066"/>
            <a:ext cx="3429000" cy="4952492"/>
          </a:xfrm>
        </p:spPr>
        <p:txBody>
          <a:bodyPr>
            <a:normAutofit/>
          </a:bodyPr>
          <a:lstStyle/>
          <a:p>
            <a:pPr algn="ctr"/>
            <a:r>
              <a:rPr kumimoji="0" lang="en-US" sz="3400" b="0" u="none" strike="noStrike" kern="1200" cap="none" spc="0" normalizeH="0" baseline="0" noProof="0" dirty="0">
                <a:ln w="3175" cmpd="sng">
                  <a:noFill/>
                </a:ln>
                <a:solidFill>
                  <a:srgbClr val="33A485"/>
                </a:solidFill>
                <a:effectLst/>
                <a:uLnTx/>
                <a:uFillTx/>
              </a:rPr>
              <a:t>Responsibilities of Mandated Reporters</a:t>
            </a:r>
            <a:endParaRPr lang="en-US" sz="3400" dirty="0">
              <a:solidFill>
                <a:srgbClr val="33A485"/>
              </a:solidFill>
            </a:endParaRPr>
          </a:p>
        </p:txBody>
      </p:sp>
      <p:sp>
        <p:nvSpPr>
          <p:cNvPr id="3" name="Content Placeholder 2">
            <a:extLst>
              <a:ext uri="{FF2B5EF4-FFF2-40B4-BE49-F238E27FC236}">
                <a16:creationId xmlns:a16="http://schemas.microsoft.com/office/drawing/2014/main" id="{2FAFA668-4D05-45C1-92CF-939C02243482}"/>
              </a:ext>
            </a:extLst>
          </p:cNvPr>
          <p:cNvSpPr>
            <a:spLocks noGrp="1"/>
          </p:cNvSpPr>
          <p:nvPr>
            <p:ph idx="1"/>
          </p:nvPr>
        </p:nvSpPr>
        <p:spPr/>
        <p:txBody>
          <a:bodyPr/>
          <a:lstStyle/>
          <a:p>
            <a:pPr marR="0" lvl="0" defTabSz="457200" rtl="0" eaLnBrk="1" fontAlgn="auto" latinLnBrk="0" hangingPunct="1">
              <a:lnSpc>
                <a:spcPct val="100000"/>
              </a:lnSpc>
              <a:spcBef>
                <a:spcPct val="20000"/>
              </a:spcBef>
              <a:spcAft>
                <a:spcPts val="600"/>
              </a:spcAft>
              <a:buSzPct val="115000"/>
              <a:tabLst/>
              <a:defRPr/>
            </a:pPr>
            <a:r>
              <a:rPr kumimoji="0" lang="en-US" sz="19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California Department of Social Services provides a web page with free training to meet California’s </a:t>
            </a:r>
            <a:r>
              <a:rPr kumimoji="0" lang="en-US" sz="19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Mandated Reporter Training</a:t>
            </a:r>
            <a:r>
              <a:rPr kumimoji="0" lang="en-US" sz="19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 The free training is available at: </a:t>
            </a:r>
            <a:r>
              <a:rPr kumimoji="0" lang="en-US" sz="1900" b="0" i="0" u="sng"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hlinkClick r:id="rId2"/>
              </a:rPr>
              <a:t>https://mandatedreporterca.com.</a:t>
            </a:r>
            <a:endParaRPr kumimoji="0" lang="en-US" sz="19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endParaRPr>
          </a:p>
          <a:p>
            <a:pPr marR="0" lvl="0" defTabSz="457200" rtl="0" eaLnBrk="1" fontAlgn="auto" latinLnBrk="0" hangingPunct="1">
              <a:lnSpc>
                <a:spcPct val="100000"/>
              </a:lnSpc>
              <a:spcBef>
                <a:spcPts val="0"/>
              </a:spcBef>
              <a:spcAft>
                <a:spcPts val="0"/>
              </a:spcAft>
              <a:buSzTx/>
              <a:tabLst/>
              <a:defRPr/>
            </a:pPr>
            <a:endParaRPr kumimoji="0" lang="en-US" sz="1900" b="1" i="0" u="none" strike="noStrike" kern="1200" cap="none" spc="0" normalizeH="0" baseline="0" noProof="0" dirty="0">
              <a:ln>
                <a:noFill/>
              </a:ln>
              <a:solidFill>
                <a:prstClr val="black"/>
              </a:solidFill>
              <a:effectLst/>
              <a:uLnTx/>
              <a:uFillTx/>
              <a:latin typeface="Garamond" panose="02020404030301010803"/>
              <a:ea typeface="+mn-ea"/>
              <a:cs typeface="+mn-cs"/>
            </a:endParaRPr>
          </a:p>
          <a:p>
            <a:pPr marR="0" lvl="0" defTabSz="457200" rtl="0" eaLnBrk="1" fontAlgn="auto" latinLnBrk="0" hangingPunct="1">
              <a:lnSpc>
                <a:spcPct val="100000"/>
              </a:lnSpc>
              <a:spcBef>
                <a:spcPts val="0"/>
              </a:spcBef>
              <a:spcAft>
                <a:spcPts val="0"/>
              </a:spcAft>
              <a:buSzTx/>
              <a:tabLst/>
              <a:defRPr/>
            </a:pPr>
            <a:r>
              <a:rPr kumimoji="0" lang="en-US" sz="1900" b="1" i="0" u="none" strike="noStrike" kern="1200" cap="none" spc="0" normalizeH="0" baseline="0" noProof="0" dirty="0">
                <a:ln>
                  <a:noFill/>
                </a:ln>
                <a:solidFill>
                  <a:prstClr val="black"/>
                </a:solidFill>
                <a:effectLst/>
                <a:uLnTx/>
                <a:uFillTx/>
                <a:latin typeface="Garamond" panose="02020404030301010803"/>
                <a:ea typeface="+mn-ea"/>
                <a:cs typeface="+mn-cs"/>
              </a:rPr>
              <a:t>Chapter one of the 2019</a:t>
            </a:r>
            <a:r>
              <a:rPr kumimoji="0" lang="en-US" sz="1900" b="1" i="0" u="none" strike="noStrike" kern="1200" cap="none" spc="0" normalizeH="0" baseline="0" noProof="0" dirty="0">
                <a:ln>
                  <a:noFill/>
                </a:ln>
                <a:solidFill>
                  <a:prstClr val="black"/>
                </a:solidFill>
                <a:effectLst/>
                <a:uLnTx/>
                <a:uFillTx/>
                <a:latin typeface="Garamond" panose="02020404030301010803"/>
                <a:ea typeface="+mn-ea"/>
                <a:cs typeface="+mn-cs"/>
                <a:hlinkClick r:id="rId3"/>
              </a:rPr>
              <a:t> Health Education Framework </a:t>
            </a:r>
            <a:r>
              <a:rPr kumimoji="0" lang="en-US" sz="1900" b="1" i="0" u="none" strike="noStrike" kern="1200" cap="none" spc="0" normalizeH="0" baseline="0" noProof="0" dirty="0">
                <a:ln>
                  <a:noFill/>
                </a:ln>
                <a:solidFill>
                  <a:prstClr val="black"/>
                </a:solidFill>
                <a:effectLst/>
                <a:uLnTx/>
                <a:uFillTx/>
                <a:latin typeface="Garamond" panose="02020404030301010803"/>
                <a:ea typeface="+mn-ea"/>
                <a:cs typeface="+mn-cs"/>
              </a:rPr>
              <a:t>addresses requirements that teachers have as </a:t>
            </a:r>
            <a:r>
              <a:rPr kumimoji="0" lang="en-US" sz="1900" b="0" i="0" u="none" strike="noStrike" kern="1200" cap="none" spc="0" normalizeH="0" baseline="0" noProof="0" dirty="0">
                <a:ln>
                  <a:noFill/>
                </a:ln>
                <a:solidFill>
                  <a:prstClr val="black"/>
                </a:solidFill>
                <a:effectLst/>
                <a:uLnTx/>
                <a:uFillTx/>
                <a:latin typeface="Garamond" panose="02020404030301010803"/>
                <a:ea typeface="+mn-ea"/>
                <a:cs typeface="+mn-cs"/>
              </a:rPr>
              <a:t>mandated reporters.</a:t>
            </a:r>
          </a:p>
          <a:p>
            <a:pPr marR="0" lvl="0" defTabSz="457200" rtl="0" eaLnBrk="1" fontAlgn="auto" latinLnBrk="0" hangingPunct="1">
              <a:lnSpc>
                <a:spcPct val="100000"/>
              </a:lnSpc>
              <a:spcBef>
                <a:spcPts val="0"/>
              </a:spcBef>
              <a:spcAft>
                <a:spcPts val="0"/>
              </a:spcAft>
              <a:buSzTx/>
              <a:tabLst/>
              <a:defRPr/>
            </a:pPr>
            <a:endParaRPr kumimoji="0" lang="en-US" sz="19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R="0" lvl="0" defTabSz="457200" rtl="0" eaLnBrk="1" fontAlgn="auto" latinLnBrk="0" hangingPunct="1">
              <a:lnSpc>
                <a:spcPct val="100000"/>
              </a:lnSpc>
              <a:spcBef>
                <a:spcPts val="0"/>
              </a:spcBef>
              <a:spcAft>
                <a:spcPts val="0"/>
              </a:spcAft>
              <a:buSzTx/>
              <a:tabLst/>
              <a:defRPr/>
            </a:pPr>
            <a:r>
              <a:rPr kumimoji="0" lang="en-US" sz="1900" b="0" i="0" u="none" strike="noStrike" kern="1200" cap="none" spc="0" normalizeH="0" baseline="0" noProof="0" dirty="0">
                <a:ln>
                  <a:noFill/>
                </a:ln>
                <a:solidFill>
                  <a:prstClr val="black"/>
                </a:solidFill>
                <a:effectLst/>
                <a:uLnTx/>
                <a:uFillTx/>
                <a:latin typeface="Garamond" panose="02020404030301010803"/>
                <a:ea typeface="+mn-ea"/>
                <a:cs typeface="+mn-cs"/>
                <a:hlinkClick r:id="rId4"/>
              </a:rPr>
              <a:t>Child Abuse Identification &amp; Reporting Guidelines </a:t>
            </a:r>
            <a:r>
              <a:rPr kumimoji="0" lang="en-US" sz="1900" b="0" i="0" u="none" strike="noStrike" kern="1200" cap="none" spc="0" normalizeH="0" baseline="0" noProof="0" dirty="0">
                <a:ln>
                  <a:noFill/>
                </a:ln>
                <a:solidFill>
                  <a:prstClr val="black"/>
                </a:solidFill>
                <a:effectLst/>
                <a:uLnTx/>
                <a:uFillTx/>
                <a:latin typeface="Garamond" panose="02020404030301010803"/>
                <a:ea typeface="+mn-ea"/>
                <a:cs typeface="+mn-cs"/>
              </a:rPr>
              <a:t>provide information for school personnel to be able to identify signs of suspected child abuse or child neglect and to have the tools to know how to make a report.</a:t>
            </a:r>
          </a:p>
          <a:p>
            <a:endParaRPr lang="en-US" dirty="0"/>
          </a:p>
        </p:txBody>
      </p:sp>
      <p:pic>
        <p:nvPicPr>
          <p:cNvPr id="4"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1662" y="2209800"/>
            <a:ext cx="3940076" cy="3581400"/>
          </a:xfrm>
          <a:prstGeom prst="rect">
            <a:avLst/>
          </a:prstGeom>
        </p:spPr>
      </p:pic>
    </p:spTree>
    <p:extLst>
      <p:ext uri="{BB962C8B-B14F-4D97-AF65-F5344CB8AC3E}">
        <p14:creationId xmlns:p14="http://schemas.microsoft.com/office/powerpoint/2010/main" val="4957730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402C3-9AB3-4839-978C-410453A8C621}"/>
              </a:ext>
            </a:extLst>
          </p:cNvPr>
          <p:cNvSpPr>
            <a:spLocks noGrp="1"/>
          </p:cNvSpPr>
          <p:nvPr>
            <p:ph type="title"/>
          </p:nvPr>
        </p:nvSpPr>
        <p:spPr/>
        <p:txBody>
          <a:bodyPr/>
          <a:lstStyle/>
          <a:p>
            <a:r>
              <a:rPr kumimoji="0" lang="en-US" sz="4400" b="0" u="none" strike="noStrike" kern="1200" cap="none" spc="0" normalizeH="0" baseline="0" noProof="0" dirty="0">
                <a:ln w="3175" cmpd="sng">
                  <a:noFill/>
                </a:ln>
                <a:solidFill>
                  <a:srgbClr val="33A485"/>
                </a:solidFill>
                <a:effectLst/>
                <a:uLnTx/>
                <a:uFillTx/>
              </a:rPr>
              <a:t>Resources</a:t>
            </a:r>
            <a:endParaRPr lang="en-US" dirty="0">
              <a:solidFill>
                <a:srgbClr val="33A485"/>
              </a:solidFill>
            </a:endParaRPr>
          </a:p>
        </p:txBody>
      </p:sp>
      <p:sp>
        <p:nvSpPr>
          <p:cNvPr id="3" name="Content Placeholder 2">
            <a:extLst>
              <a:ext uri="{FF2B5EF4-FFF2-40B4-BE49-F238E27FC236}">
                <a16:creationId xmlns:a16="http://schemas.microsoft.com/office/drawing/2014/main" id="{F7BDCA81-356E-463B-AEFC-613F83FD404B}"/>
              </a:ext>
            </a:extLst>
          </p:cNvPr>
          <p:cNvSpPr>
            <a:spLocks noGrp="1"/>
          </p:cNvSpPr>
          <p:nvPr>
            <p:ph idx="1"/>
          </p:nvPr>
        </p:nvSpPr>
        <p:spPr/>
        <p:txBody>
          <a:bodyPr/>
          <a:lstStyle/>
          <a:p>
            <a:pPr marR="0" lvl="0" defTabSz="457200" rtl="0" eaLnBrk="1" fontAlgn="auto" latinLnBrk="0" hangingPunct="1">
              <a:lnSpc>
                <a:spcPct val="100000"/>
              </a:lnSpc>
              <a:spcBef>
                <a:spcPts val="0"/>
              </a:spcBef>
              <a:spcAft>
                <a:spcPts val="0"/>
              </a:spcAft>
              <a:buClrTx/>
              <a:buSzTx/>
              <a:tabLst/>
              <a:defRPr/>
            </a:pPr>
            <a:r>
              <a:rPr kumimoji="0" lang="en-US" sz="29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Contacting their local non-profit </a:t>
            </a:r>
            <a:r>
              <a:rPr kumimoji="0" lang="en-US" sz="29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Family Resource</a:t>
            </a:r>
            <a:r>
              <a:rPr kumimoji="0" lang="en-US" sz="2900" b="0" i="0" u="none" strike="noStrike" kern="1200" cap="none" spc="0" normalizeH="0" noProof="0" dirty="0" smtClean="0">
                <a:ln>
                  <a:noFill/>
                </a:ln>
                <a:solidFill>
                  <a:prstClr val="black">
                    <a:lumMod val="85000"/>
                    <a:lumOff val="15000"/>
                  </a:prstClr>
                </a:solidFill>
                <a:effectLst/>
                <a:uLnTx/>
                <a:uFillTx/>
                <a:latin typeface="Garamond" panose="02020404030301010803"/>
                <a:ea typeface="+mn-ea"/>
                <a:cs typeface="+mn-cs"/>
              </a:rPr>
              <a:t> Center</a:t>
            </a:r>
            <a:endParaRPr kumimoji="0" lang="en-US" sz="2900" b="0" i="0" u="sng" strike="noStrike" kern="1200" cap="none" spc="0" normalizeH="0" baseline="0" noProof="0" dirty="0">
              <a:ln>
                <a:noFill/>
              </a:ln>
              <a:solidFill>
                <a:srgbClr val="CBAF62">
                  <a:lumMod val="50000"/>
                </a:srgbClr>
              </a:solidFill>
              <a:effectLst/>
              <a:uLnTx/>
              <a:uFillTx/>
              <a:latin typeface="Garamond" panose="02020404030301010803"/>
              <a:ea typeface="+mn-ea"/>
              <a:cs typeface="+mn-cs"/>
            </a:endParaRPr>
          </a:p>
          <a:p>
            <a:pPr marL="0" marR="0" lvl="0" indent="0" defTabSz="457200" rtl="0" eaLnBrk="1" fontAlgn="auto" latinLnBrk="0" hangingPunct="1">
              <a:lnSpc>
                <a:spcPct val="100000"/>
              </a:lnSpc>
              <a:spcBef>
                <a:spcPts val="0"/>
              </a:spcBef>
              <a:spcAft>
                <a:spcPts val="0"/>
              </a:spcAft>
              <a:buClrTx/>
              <a:buSzTx/>
              <a:buNone/>
              <a:tabLst/>
              <a:defRPr/>
            </a:pPr>
            <a:endParaRPr kumimoji="0" lang="en-US" sz="2900" b="0" i="0" u="none" strike="noStrike" kern="1200" cap="none" spc="0" normalizeH="0" baseline="0" noProof="0" dirty="0">
              <a:ln>
                <a:noFill/>
              </a:ln>
              <a:solidFill>
                <a:srgbClr val="CBAF62">
                  <a:lumMod val="50000"/>
                </a:srgbClr>
              </a:solidFill>
              <a:effectLst/>
              <a:uLnTx/>
              <a:uFillTx/>
              <a:latin typeface="Garamond" panose="02020404030301010803"/>
              <a:ea typeface="+mn-ea"/>
              <a:cs typeface="+mn-cs"/>
            </a:endParaRPr>
          </a:p>
          <a:p>
            <a:pPr marR="0" lvl="0" defTabSz="457200" rtl="0" eaLnBrk="1" fontAlgn="auto" latinLnBrk="0" hangingPunct="1">
              <a:lnSpc>
                <a:spcPct val="100000"/>
              </a:lnSpc>
              <a:spcBef>
                <a:spcPts val="0"/>
              </a:spcBef>
              <a:spcAft>
                <a:spcPts val="0"/>
              </a:spcAft>
              <a:buClrTx/>
              <a:buSzTx/>
              <a:tabLst/>
              <a:defRPr/>
            </a:pPr>
            <a:r>
              <a:rPr kumimoji="0" lang="en-US" sz="29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Contacting the </a:t>
            </a:r>
            <a:r>
              <a:rPr kumimoji="0" lang="en-US" sz="2900" b="0" i="0" u="sng" strike="noStrike" kern="1200" cap="none" spc="0" normalizeH="0" baseline="0" noProof="0" dirty="0" smtClean="0">
                <a:ln>
                  <a:noFill/>
                </a:ln>
                <a:solidFill>
                  <a:srgbClr val="CBAF62">
                    <a:lumMod val="50000"/>
                  </a:srgbClr>
                </a:solidFill>
                <a:effectLst/>
                <a:uLnTx/>
                <a:uFillTx/>
                <a:latin typeface="Garamond" panose="02020404030301010803"/>
                <a:ea typeface="+mn-ea"/>
                <a:cs typeface="+mn-cs"/>
                <a:hlinkClick r:id="rId2"/>
              </a:rPr>
              <a:t>National </a:t>
            </a:r>
            <a:r>
              <a:rPr kumimoji="0" lang="en-US" sz="2900" b="0" i="0" u="sng" strike="noStrike" kern="1200" cap="none" spc="0" normalizeH="0" baseline="0" noProof="0" dirty="0">
                <a:ln>
                  <a:noFill/>
                </a:ln>
                <a:solidFill>
                  <a:srgbClr val="CBAF62">
                    <a:lumMod val="50000"/>
                  </a:srgbClr>
                </a:solidFill>
                <a:effectLst/>
                <a:uLnTx/>
                <a:uFillTx/>
                <a:latin typeface="Garamond" panose="02020404030301010803"/>
                <a:ea typeface="+mn-ea"/>
                <a:cs typeface="+mn-cs"/>
                <a:hlinkClick r:id="rId2"/>
              </a:rPr>
              <a:t>Parent Helpline</a:t>
            </a:r>
            <a:r>
              <a:rPr kumimoji="0" lang="en-US" sz="2900" b="0" i="0" u="none" strike="noStrike" kern="1200" cap="none" spc="0" normalizeH="0" baseline="0" noProof="0" dirty="0">
                <a:ln>
                  <a:noFill/>
                </a:ln>
                <a:solidFill>
                  <a:srgbClr val="CBAF62">
                    <a:lumMod val="50000"/>
                  </a:srgbClr>
                </a:solidFill>
                <a:effectLst/>
                <a:uLnTx/>
                <a:uFillTx/>
                <a:latin typeface="Garamond" panose="02020404030301010803"/>
                <a:ea typeface="+mn-ea"/>
                <a:cs typeface="+mn-cs"/>
                <a:hlinkClick r:id="rId2"/>
              </a:rPr>
              <a:t> </a:t>
            </a:r>
            <a:endParaRPr kumimoji="0" lang="en-US" sz="2900" b="0" i="0" u="none" strike="noStrike" kern="1200" cap="none" spc="0" normalizeH="0" baseline="0" noProof="0" dirty="0" smtClean="0">
              <a:ln>
                <a:noFill/>
              </a:ln>
              <a:solidFill>
                <a:srgbClr val="CBAF62">
                  <a:lumMod val="50000"/>
                </a:srgbClr>
              </a:solidFill>
              <a:effectLst/>
              <a:uLnTx/>
              <a:uFillTx/>
              <a:latin typeface="Garamond" panose="02020404030301010803"/>
              <a:ea typeface="+mn-ea"/>
              <a:cs typeface="+mn-cs"/>
            </a:endParaRPr>
          </a:p>
          <a:p>
            <a:pPr marL="0" marR="0" lvl="0" indent="0" defTabSz="457200" rtl="0" eaLnBrk="1" fontAlgn="auto" latinLnBrk="0" hangingPunct="1">
              <a:lnSpc>
                <a:spcPct val="100000"/>
              </a:lnSpc>
              <a:spcBef>
                <a:spcPts val="0"/>
              </a:spcBef>
              <a:spcAft>
                <a:spcPts val="0"/>
              </a:spcAft>
              <a:buClrTx/>
              <a:buSzTx/>
              <a:buNone/>
              <a:tabLst/>
              <a:defRPr/>
            </a:pPr>
            <a:r>
              <a:rPr lang="en-US" sz="2900" dirty="0">
                <a:solidFill>
                  <a:srgbClr val="CBAF62">
                    <a:lumMod val="50000"/>
                  </a:srgbClr>
                </a:solidFill>
                <a:latin typeface="Garamond" panose="02020404030301010803"/>
              </a:rPr>
              <a:t> </a:t>
            </a:r>
            <a:r>
              <a:rPr lang="en-US" sz="2900" dirty="0" smtClean="0">
                <a:solidFill>
                  <a:srgbClr val="CBAF62">
                    <a:lumMod val="50000"/>
                  </a:srgbClr>
                </a:solidFill>
                <a:latin typeface="Garamond" panose="02020404030301010803"/>
              </a:rPr>
              <a:t>  </a:t>
            </a:r>
            <a:r>
              <a:rPr kumimoji="0" lang="en-US" sz="29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a:t>
            </a:r>
            <a:r>
              <a:rPr kumimoji="0" lang="en-US" sz="29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1-855-427-2736)</a:t>
            </a:r>
            <a:endParaRPr kumimoji="0" lang="en-US" sz="2900" b="0" i="0" u="none" strike="noStrike" kern="1200" cap="none" spc="0" normalizeH="0" baseline="0" noProof="0" dirty="0">
              <a:ln>
                <a:noFill/>
              </a:ln>
              <a:solidFill>
                <a:prstClr val="black"/>
              </a:solidFill>
              <a:effectLst/>
              <a:uLnTx/>
              <a:uFillTx/>
              <a:latin typeface="Garamond" panose="02020404030301010803"/>
              <a:ea typeface="+mn-ea"/>
              <a:cs typeface="+mn-cs"/>
            </a:endParaRPr>
          </a:p>
          <a:p>
            <a:pPr marL="0" indent="0">
              <a:buNone/>
            </a:pPr>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1883" y="2209800"/>
            <a:ext cx="3014663" cy="3032501"/>
          </a:xfrm>
          <a:prstGeom prst="rect">
            <a:avLst/>
          </a:prstGeom>
        </p:spPr>
      </p:pic>
    </p:spTree>
    <p:extLst>
      <p:ext uri="{BB962C8B-B14F-4D97-AF65-F5344CB8AC3E}">
        <p14:creationId xmlns:p14="http://schemas.microsoft.com/office/powerpoint/2010/main" val="2546576276"/>
      </p:ext>
    </p:extLst>
  </p:cSld>
  <p:clrMapOvr>
    <a:masterClrMapping/>
  </p:clrMapOvr>
  <mc:AlternateContent xmlns:mc="http://schemas.openxmlformats.org/markup-compatibility/2006" xmlns:p14="http://schemas.microsoft.com/office/powerpoint/2010/main">
    <mc:Choice Requires="p14">
      <p:transition spd="slow" p14:dur="3000">
        <p14:shred pattern="rectang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ext Box 2"/>
          <p:cNvSpPr txBox="1">
            <a:spLocks noChangeArrowheads="1"/>
          </p:cNvSpPr>
          <p:nvPr/>
        </p:nvSpPr>
        <p:spPr bwMode="auto">
          <a:xfrm>
            <a:off x="1485900" y="1085850"/>
            <a:ext cx="6229350" cy="3762568"/>
          </a:xfrm>
          <a:prstGeom prst="rect">
            <a:avLst/>
          </a:prstGeom>
          <a:noFill/>
          <a:ln w="9525">
            <a:noFill/>
            <a:miter lim="800000"/>
            <a:headEnd/>
            <a:tailEnd/>
          </a:ln>
          <a:effectLst/>
        </p:spPr>
        <p:txBody>
          <a:bodyPr>
            <a:spAutoFit/>
          </a:bodyPr>
          <a:lstStyle/>
          <a:p>
            <a:pPr algn="ctr">
              <a:spcBef>
                <a:spcPct val="50000"/>
              </a:spcBef>
            </a:pPr>
            <a:r>
              <a:rPr lang="en-US" sz="2100" i="1" dirty="0">
                <a:solidFill>
                  <a:schemeClr val="accent1">
                    <a:lumMod val="75000"/>
                  </a:schemeClr>
                </a:solidFill>
                <a:latin typeface="+mj-lt"/>
              </a:rPr>
              <a:t>When the abuse occurs in the</a:t>
            </a:r>
          </a:p>
          <a:p>
            <a:pPr algn="ctr">
              <a:spcBef>
                <a:spcPct val="50000"/>
              </a:spcBef>
            </a:pPr>
            <a:r>
              <a:rPr lang="en-US" sz="2500" i="1" dirty="0" smtClean="0">
                <a:solidFill>
                  <a:schemeClr val="accent1">
                    <a:lumMod val="75000"/>
                  </a:schemeClr>
                </a:solidFill>
                <a:effectLst>
                  <a:outerShdw blurRad="38100" dist="38100" dir="2700000" algn="tl">
                    <a:srgbClr val="000000">
                      <a:alpha val="43137"/>
                    </a:srgbClr>
                  </a:outerShdw>
                </a:effectLst>
                <a:latin typeface="+mj-lt"/>
              </a:rPr>
              <a:t>Community</a:t>
            </a:r>
            <a:r>
              <a:rPr lang="en-US" sz="2500" i="1" dirty="0" smtClean="0">
                <a:solidFill>
                  <a:schemeClr val="accent1">
                    <a:lumMod val="75000"/>
                  </a:schemeClr>
                </a:solidFill>
                <a:latin typeface="+mj-lt"/>
              </a:rPr>
              <a:t> </a:t>
            </a:r>
          </a:p>
          <a:p>
            <a:pPr algn="ctr">
              <a:spcBef>
                <a:spcPct val="50000"/>
              </a:spcBef>
            </a:pPr>
            <a:r>
              <a:rPr lang="en-US" sz="2100" i="1" dirty="0" smtClean="0">
                <a:solidFill>
                  <a:schemeClr val="accent1">
                    <a:lumMod val="75000"/>
                  </a:schemeClr>
                </a:solidFill>
                <a:latin typeface="+mj-lt"/>
              </a:rPr>
              <a:t>call</a:t>
            </a:r>
            <a:r>
              <a:rPr lang="en-US" sz="2100" i="1" dirty="0">
                <a:solidFill>
                  <a:schemeClr val="accent1">
                    <a:lumMod val="75000"/>
                  </a:schemeClr>
                </a:solidFill>
                <a:latin typeface="+mj-lt"/>
              </a:rPr>
              <a:t>:</a:t>
            </a:r>
          </a:p>
          <a:p>
            <a:pPr algn="ctr">
              <a:spcBef>
                <a:spcPct val="50000"/>
              </a:spcBef>
            </a:pPr>
            <a:r>
              <a:rPr lang="en-US" sz="3300" b="1" i="1" dirty="0">
                <a:solidFill>
                  <a:schemeClr val="accent1">
                    <a:lumMod val="75000"/>
                  </a:schemeClr>
                </a:solidFill>
                <a:effectLst>
                  <a:outerShdw blurRad="38100" dist="38100" dir="2700000" algn="tl">
                    <a:srgbClr val="000000"/>
                  </a:outerShdw>
                </a:effectLst>
                <a:latin typeface="+mj-lt"/>
              </a:rPr>
              <a:t>Child Protective Services</a:t>
            </a:r>
          </a:p>
          <a:p>
            <a:pPr algn="ctr">
              <a:spcBef>
                <a:spcPct val="50000"/>
              </a:spcBef>
            </a:pPr>
            <a:r>
              <a:rPr lang="en-US" sz="3300" b="1" i="1" dirty="0">
                <a:solidFill>
                  <a:schemeClr val="accent1">
                    <a:lumMod val="75000"/>
                  </a:schemeClr>
                </a:solidFill>
                <a:effectLst>
                  <a:outerShdw blurRad="38100" dist="38100" dir="2700000" algn="tl">
                    <a:srgbClr val="000000"/>
                  </a:outerShdw>
                </a:effectLst>
                <a:latin typeface="+mj-lt"/>
              </a:rPr>
              <a:t>209-558-3665 or</a:t>
            </a:r>
          </a:p>
          <a:p>
            <a:pPr algn="ctr">
              <a:spcBef>
                <a:spcPct val="50000"/>
              </a:spcBef>
            </a:pPr>
            <a:r>
              <a:rPr lang="en-US" sz="3300" b="1" i="1" dirty="0">
                <a:solidFill>
                  <a:schemeClr val="accent1">
                    <a:lumMod val="75000"/>
                  </a:schemeClr>
                </a:solidFill>
                <a:effectLst>
                  <a:outerShdw blurRad="38100" dist="38100" dir="2700000" algn="tl">
                    <a:srgbClr val="000000"/>
                  </a:outerShdw>
                </a:effectLst>
                <a:latin typeface="+mj-lt"/>
              </a:rPr>
              <a:t>1-800-558-3665</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604837"/>
            <a:ext cx="962025" cy="962025"/>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43800" y="604837"/>
            <a:ext cx="962025" cy="9620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6A81C-7134-49A4-B9C9-099E260F1A9F}"/>
              </a:ext>
            </a:extLst>
          </p:cNvPr>
          <p:cNvSpPr>
            <a:spLocks noGrp="1"/>
          </p:cNvSpPr>
          <p:nvPr>
            <p:ph type="title"/>
          </p:nvPr>
        </p:nvSpPr>
        <p:spPr/>
        <p:txBody>
          <a:bodyPr/>
          <a:lstStyle/>
          <a:p>
            <a:pPr algn="ctr"/>
            <a:r>
              <a:rPr lang="en-US" dirty="0"/>
              <a:t>MRP &amp; Distance </a:t>
            </a:r>
            <a:r>
              <a:rPr lang="en-US" dirty="0" smtClean="0"/>
              <a:t>Learning</a:t>
            </a:r>
            <a:endParaRPr lang="en-US" dirty="0"/>
          </a:p>
        </p:txBody>
      </p:sp>
      <p:sp>
        <p:nvSpPr>
          <p:cNvPr id="3" name="Content Placeholder 2">
            <a:extLst>
              <a:ext uri="{FF2B5EF4-FFF2-40B4-BE49-F238E27FC236}">
                <a16:creationId xmlns:a16="http://schemas.microsoft.com/office/drawing/2014/main" id="{2E5758EA-492E-4229-BF0D-5D1769AD5BE3}"/>
              </a:ext>
            </a:extLst>
          </p:cNvPr>
          <p:cNvSpPr>
            <a:spLocks noGrp="1"/>
          </p:cNvSpPr>
          <p:nvPr>
            <p:ph idx="1"/>
          </p:nvPr>
        </p:nvSpPr>
        <p:spPr/>
        <p:txBody>
          <a:bodyPr/>
          <a:lstStyle/>
          <a:p>
            <a:pPr marR="0" lvl="0" algn="l" defTabSz="457200" rtl="0" eaLnBrk="1" fontAlgn="auto" latinLnBrk="0" hangingPunct="1">
              <a:lnSpc>
                <a:spcPct val="100000"/>
              </a:lnSpc>
              <a:spcBef>
                <a:spcPct val="20000"/>
              </a:spcBef>
              <a:spcAft>
                <a:spcPts val="600"/>
              </a:spcAft>
              <a:buSzPct val="115000"/>
              <a:tabLst/>
              <a:defRPr/>
            </a:pPr>
            <a:r>
              <a:rPr kumimoji="0" lang="en-US" sz="26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Guide </a:t>
            </a:r>
            <a:r>
              <a:rPr lang="en-US" sz="2600" dirty="0" smtClean="0">
                <a:solidFill>
                  <a:prstClr val="black">
                    <a:lumMod val="85000"/>
                    <a:lumOff val="15000"/>
                  </a:prstClr>
                </a:solidFill>
                <a:latin typeface="Garamond" panose="02020404030301010803"/>
              </a:rPr>
              <a:t>school personnel</a:t>
            </a:r>
            <a:r>
              <a:rPr kumimoji="0" lang="en-US" sz="26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 </a:t>
            </a:r>
            <a:r>
              <a:rPr kumimoji="0" lang="en-US" sz="26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with </a:t>
            </a:r>
            <a:r>
              <a:rPr kumimoji="0" lang="en-US" sz="26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innovative ways by which you </a:t>
            </a:r>
            <a:r>
              <a:rPr kumimoji="0" lang="en-US" sz="2600" b="1"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can help </a:t>
            </a:r>
            <a:r>
              <a:rPr kumimoji="0" lang="en-US" sz="26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to keep children safe</a:t>
            </a:r>
            <a:r>
              <a:rPr kumimoji="0" lang="en-US" sz="26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 by recognizing and reporting </a:t>
            </a:r>
            <a:r>
              <a:rPr kumimoji="0" lang="en-US" sz="26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signs </a:t>
            </a:r>
            <a:r>
              <a:rPr kumimoji="0" lang="en-US" sz="26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of suspected child abuse and neglect </a:t>
            </a:r>
            <a:r>
              <a:rPr kumimoji="0" lang="en-US" sz="26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through distance </a:t>
            </a:r>
            <a:r>
              <a:rPr kumimoji="0" lang="en-US" sz="26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learning.</a:t>
            </a:r>
          </a:p>
          <a:p>
            <a:pPr marR="0" lvl="0" algn="l" defTabSz="457200" rtl="0" eaLnBrk="1" fontAlgn="auto" latinLnBrk="0" hangingPunct="1">
              <a:lnSpc>
                <a:spcPct val="100000"/>
              </a:lnSpc>
              <a:spcBef>
                <a:spcPct val="20000"/>
              </a:spcBef>
              <a:spcAft>
                <a:spcPts val="600"/>
              </a:spcAft>
              <a:buSzPct val="115000"/>
              <a:tabLst/>
              <a:defRPr/>
            </a:pPr>
            <a:r>
              <a:rPr kumimoji="0" lang="en-US" sz="24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Provide </a:t>
            </a:r>
            <a:r>
              <a:rPr lang="en-US" sz="2400" dirty="0" smtClean="0">
                <a:solidFill>
                  <a:prstClr val="black">
                    <a:lumMod val="85000"/>
                    <a:lumOff val="15000"/>
                  </a:prstClr>
                </a:solidFill>
                <a:latin typeface="Garamond" panose="02020404030301010803"/>
              </a:rPr>
              <a:t>school personnel</a:t>
            </a:r>
            <a:r>
              <a:rPr kumimoji="0" lang="en-US" sz="24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 </a:t>
            </a: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with </a:t>
            </a:r>
            <a:r>
              <a:rPr kumimoji="0" lang="en-US" sz="24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resources appropriate for parents, </a:t>
            </a:r>
            <a:r>
              <a:rPr kumimoji="0" lang="en-US" sz="2400" b="1"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families</a:t>
            </a:r>
            <a:r>
              <a:rPr kumimoji="0" lang="en-US" sz="24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 and caregivers</a:t>
            </a: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 that will help them in supporting </a:t>
            </a:r>
            <a:r>
              <a:rPr kumimoji="0" lang="en-US" sz="2400" b="0" i="0" u="none" strike="noStrike" kern="1200" cap="none" spc="0" normalizeH="0" baseline="0" noProof="0" dirty="0" smtClean="0">
                <a:ln>
                  <a:noFill/>
                </a:ln>
                <a:solidFill>
                  <a:prstClr val="black">
                    <a:lumMod val="85000"/>
                    <a:lumOff val="15000"/>
                  </a:prstClr>
                </a:solidFill>
                <a:effectLst/>
                <a:uLnTx/>
                <a:uFillTx/>
                <a:latin typeface="Garamond" panose="02020404030301010803"/>
                <a:ea typeface="+mn-ea"/>
                <a:cs typeface="+mn-cs"/>
              </a:rPr>
              <a:t>their </a:t>
            </a: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children through the challenges of distance learning.</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395" y="3124200"/>
            <a:ext cx="3418245" cy="2194429"/>
          </a:xfrm>
          <a:prstGeom prst="rect">
            <a:avLst/>
          </a:prstGeom>
        </p:spPr>
      </p:pic>
    </p:spTree>
    <p:extLst>
      <p:ext uri="{BB962C8B-B14F-4D97-AF65-F5344CB8AC3E}">
        <p14:creationId xmlns:p14="http://schemas.microsoft.com/office/powerpoint/2010/main" val="22246146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381000"/>
            <a:ext cx="8001000" cy="5257800"/>
          </a:xfrm>
        </p:spPr>
        <p:txBody>
          <a:bodyPr>
            <a:normAutofit fontScale="92500"/>
          </a:bodyPr>
          <a:lstStyle/>
          <a:p>
            <a:pPr marL="0">
              <a:lnSpc>
                <a:spcPct val="110000"/>
              </a:lnSpc>
              <a:buNone/>
            </a:pPr>
            <a:r>
              <a:rPr lang="en-US" sz="2400" dirty="0" smtClean="0">
                <a:latin typeface="Garamond" panose="02020404030301010803" pitchFamily="18" charset="0"/>
              </a:rPr>
              <a:t>The </a:t>
            </a:r>
            <a:r>
              <a:rPr lang="en-US" sz="2400" dirty="0">
                <a:latin typeface="Garamond" panose="02020404030301010803" pitchFamily="18" charset="0"/>
              </a:rPr>
              <a:t>information in this power point is provided in </a:t>
            </a:r>
            <a:r>
              <a:rPr lang="en-US" sz="2400" dirty="0" smtClean="0">
                <a:latin typeface="Garamond" panose="02020404030301010803" pitchFamily="18" charset="0"/>
              </a:rPr>
              <a:t>conjunction with </a:t>
            </a:r>
            <a:r>
              <a:rPr lang="en-US" sz="2400" dirty="0">
                <a:latin typeface="Garamond" panose="02020404030301010803" pitchFamily="18" charset="0"/>
              </a:rPr>
              <a:t>the Stanislaus County Community Services Agency in conjunction with</a:t>
            </a:r>
            <a:r>
              <a:rPr lang="en-US" sz="2400" dirty="0" smtClean="0">
                <a:latin typeface="Garamond" panose="02020404030301010803" pitchFamily="18" charset="0"/>
              </a:rPr>
              <a:t>:</a:t>
            </a:r>
          </a:p>
          <a:p>
            <a:pPr marL="0">
              <a:lnSpc>
                <a:spcPct val="110000"/>
              </a:lnSpc>
              <a:buNone/>
            </a:pPr>
            <a:endParaRPr lang="en-US" sz="2400" dirty="0">
              <a:latin typeface="Garamond" panose="02020404030301010803" pitchFamily="18" charset="0"/>
            </a:endParaRPr>
          </a:p>
          <a:p>
            <a:pPr marL="285750" marR="0" lvl="0" indent="-285750" algn="l" defTabSz="457200" rtl="0" eaLnBrk="1" fontAlgn="auto" latinLnBrk="0" hangingPunct="1">
              <a:lnSpc>
                <a:spcPct val="100000"/>
              </a:lnSpc>
              <a:spcBef>
                <a:spcPct val="20000"/>
              </a:spcBef>
              <a:spcAft>
                <a:spcPts val="600"/>
              </a:spcAft>
              <a:buSzPct val="115000"/>
              <a:buFont typeface="Arial"/>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Stephanie Gregson, Chief Deputy Superintendent of Public Instruction, CDE</a:t>
            </a:r>
          </a:p>
          <a:p>
            <a:pPr marL="285750" marR="0" lvl="0" indent="-285750" algn="l" defTabSz="457200" rtl="0" eaLnBrk="1" fontAlgn="auto" latinLnBrk="0" hangingPunct="1">
              <a:lnSpc>
                <a:spcPct val="100000"/>
              </a:lnSpc>
              <a:spcBef>
                <a:spcPct val="20000"/>
              </a:spcBef>
              <a:spcAft>
                <a:spcPts val="600"/>
              </a:spcAft>
              <a:buSzPct val="115000"/>
              <a:buFont typeface="Arial"/>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Angela </a:t>
            </a:r>
            <a:r>
              <a:rPr kumimoji="0" lang="en-US" sz="2400" b="0" i="0" u="none" strike="noStrike" kern="1200" cap="none" spc="0" normalizeH="0" baseline="0" noProof="0" dirty="0" err="1">
                <a:ln>
                  <a:noFill/>
                </a:ln>
                <a:solidFill>
                  <a:prstClr val="black">
                    <a:lumMod val="85000"/>
                    <a:lumOff val="15000"/>
                  </a:prstClr>
                </a:solidFill>
                <a:effectLst/>
                <a:uLnTx/>
                <a:uFillTx/>
                <a:latin typeface="Garamond" panose="02020404030301010803"/>
                <a:ea typeface="+mn-ea"/>
                <a:cs typeface="+mn-cs"/>
              </a:rPr>
              <a:t>Ponivas</a:t>
            </a: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 Bureau Chief, Office of Child Abuse Prevention, CDSS</a:t>
            </a:r>
          </a:p>
          <a:p>
            <a:pPr marL="285750" marR="0" lvl="0" indent="-285750" algn="l" defTabSz="457200" rtl="0" eaLnBrk="1" fontAlgn="auto" latinLnBrk="0" hangingPunct="1">
              <a:lnSpc>
                <a:spcPct val="100000"/>
              </a:lnSpc>
              <a:spcBef>
                <a:spcPct val="20000"/>
              </a:spcBef>
              <a:spcAft>
                <a:spcPts val="600"/>
              </a:spcAft>
              <a:buSzPct val="115000"/>
              <a:buFont typeface="Arial"/>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Lea Darrah, Vice President of Education, CPTA</a:t>
            </a:r>
          </a:p>
          <a:p>
            <a:pPr marL="285750" marR="0" lvl="0" indent="-285750" algn="l" defTabSz="457200" rtl="0" eaLnBrk="1" fontAlgn="auto" latinLnBrk="0" hangingPunct="1">
              <a:lnSpc>
                <a:spcPct val="100000"/>
              </a:lnSpc>
              <a:spcBef>
                <a:spcPct val="20000"/>
              </a:spcBef>
              <a:spcAft>
                <a:spcPts val="600"/>
              </a:spcAft>
              <a:buSzPct val="115000"/>
              <a:buFont typeface="Arial"/>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Nicole Brown, Secondary School Counselor, Elk Grove Unified School District, CTA</a:t>
            </a:r>
          </a:p>
          <a:p>
            <a:pPr marL="285750" marR="0" lvl="0" indent="-285750" algn="l" defTabSz="457200" rtl="0" eaLnBrk="1" fontAlgn="auto" latinLnBrk="0" hangingPunct="1">
              <a:lnSpc>
                <a:spcPct val="100000"/>
              </a:lnSpc>
              <a:spcBef>
                <a:spcPct val="20000"/>
              </a:spcBef>
              <a:spcAft>
                <a:spcPts val="600"/>
              </a:spcAft>
              <a:buSzPct val="115000"/>
              <a:buFont typeface="Arial"/>
              <a:buChar char="•"/>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Lindsay </a:t>
            </a:r>
            <a:r>
              <a:rPr kumimoji="0" lang="en-US" sz="2400" b="0" i="0" u="none" strike="noStrike" kern="1200" cap="none" spc="0" normalizeH="0" baseline="0" noProof="0" dirty="0" err="1">
                <a:ln>
                  <a:noFill/>
                </a:ln>
                <a:solidFill>
                  <a:prstClr val="black">
                    <a:lumMod val="85000"/>
                    <a:lumOff val="15000"/>
                  </a:prstClr>
                </a:solidFill>
                <a:effectLst/>
                <a:uLnTx/>
                <a:uFillTx/>
                <a:latin typeface="Garamond" panose="02020404030301010803"/>
                <a:ea typeface="+mn-ea"/>
                <a:cs typeface="+mn-cs"/>
              </a:rPr>
              <a:t>Tornatore</a:t>
            </a: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 Director, Student Achievement and Support Division, CDE</a:t>
            </a:r>
          </a:p>
          <a:p>
            <a:pPr>
              <a:buNone/>
            </a:pPr>
            <a:endParaRPr lang="en-US"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86200" y="4857176"/>
            <a:ext cx="2671203" cy="2000824"/>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95335"/>
            <a:ext cx="9144000" cy="4362665"/>
          </a:xfrm>
          <a:prstGeom prst="rect">
            <a:avLst/>
          </a:prstGeom>
        </p:spPr>
      </p:pic>
      <p:sp>
        <p:nvSpPr>
          <p:cNvPr id="94210" name="Rectangle 2"/>
          <p:cNvSpPr>
            <a:spLocks noGrp="1" noChangeArrowheads="1"/>
          </p:cNvSpPr>
          <p:nvPr>
            <p:ph type="title"/>
          </p:nvPr>
        </p:nvSpPr>
        <p:spPr>
          <a:xfrm>
            <a:off x="1485900" y="1447800"/>
            <a:ext cx="6172200" cy="857250"/>
          </a:xfrm>
        </p:spPr>
        <p:txBody>
          <a:bodyPr>
            <a:normAutofit/>
          </a:bodyPr>
          <a:lstStyle/>
          <a:p>
            <a:pPr algn="ctr"/>
            <a:r>
              <a:rPr lang="en-US" sz="4500" dirty="0"/>
              <a:t>Questions &amp; Answers</a:t>
            </a:r>
          </a:p>
        </p:txBody>
      </p:sp>
      <p:pic>
        <p:nvPicPr>
          <p:cNvPr id="94212" name="Picture 4" descr="Questions"/>
          <p:cNvPicPr>
            <a:picLocks noChangeAspect="1" noChangeArrowheads="1"/>
          </p:cNvPicPr>
          <p:nvPr/>
        </p:nvPicPr>
        <p:blipFill>
          <a:blip r:embed="rId4" cstate="print"/>
          <a:srcRect/>
          <a:stretch>
            <a:fillRect/>
          </a:stretch>
        </p:blipFill>
        <p:spPr bwMode="auto">
          <a:xfrm>
            <a:off x="3076575" y="2587823"/>
            <a:ext cx="2990850" cy="1682354"/>
          </a:xfrm>
          <a:prstGeom prst="rect">
            <a:avLst/>
          </a:prstGeom>
          <a:noFill/>
          <a:ln w="25400">
            <a:solidFill>
              <a:srgbClr val="00907E"/>
            </a:solidFill>
            <a:miter lim="800000"/>
            <a:headEnd/>
            <a:tailEnd/>
          </a:ln>
        </p:spPr>
      </p:pic>
      <p:pic>
        <p:nvPicPr>
          <p:cNvPr id="4" name="Picture 3"/>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10000" y="228600"/>
            <a:ext cx="1344826" cy="1344826"/>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428750" y="762000"/>
            <a:ext cx="6496050" cy="536972"/>
          </a:xfrm>
          <a:ln>
            <a:solidFill>
              <a:schemeClr val="accent1"/>
            </a:solidFill>
          </a:ln>
        </p:spPr>
        <p:txBody>
          <a:bodyPr>
            <a:noAutofit/>
          </a:bodyPr>
          <a:lstStyle/>
          <a:p>
            <a:pPr algn="ctr"/>
            <a:r>
              <a:rPr lang="en-US" sz="4000" dirty="0"/>
              <a:t>CHILD &amp; FAMILY SERVICES</a:t>
            </a:r>
          </a:p>
        </p:txBody>
      </p:sp>
      <p:sp>
        <p:nvSpPr>
          <p:cNvPr id="24579" name="Rectangle 3"/>
          <p:cNvSpPr>
            <a:spLocks noGrp="1" noChangeArrowheads="1"/>
          </p:cNvSpPr>
          <p:nvPr>
            <p:ph idx="1"/>
          </p:nvPr>
        </p:nvSpPr>
        <p:spPr>
          <a:xfrm>
            <a:off x="4267200" y="2362200"/>
            <a:ext cx="3867150" cy="3581400"/>
          </a:xfrm>
        </p:spPr>
        <p:txBody>
          <a:bodyPr>
            <a:normAutofit/>
          </a:bodyPr>
          <a:lstStyle/>
          <a:p>
            <a:pPr>
              <a:buFontTx/>
              <a:buNone/>
            </a:pPr>
            <a:r>
              <a:rPr lang="en-US" sz="2800" dirty="0"/>
              <a:t>   </a:t>
            </a:r>
            <a:r>
              <a:rPr lang="en-US" sz="2800" u="sng" dirty="0">
                <a:latin typeface="Garamond" panose="02020404030301010803" pitchFamily="18" charset="0"/>
              </a:rPr>
              <a:t>Vision Statement </a:t>
            </a:r>
            <a:r>
              <a:rPr lang="en-US" sz="2400" dirty="0">
                <a:latin typeface="Garamond" panose="02020404030301010803" pitchFamily="18" charset="0"/>
              </a:rPr>
              <a:t>	</a:t>
            </a:r>
          </a:p>
          <a:p>
            <a:pPr>
              <a:buFontTx/>
              <a:buNone/>
            </a:pPr>
            <a:r>
              <a:rPr lang="en-US" sz="2400" dirty="0">
                <a:latin typeface="Garamond" panose="02020404030301010803" pitchFamily="18" charset="0"/>
              </a:rPr>
              <a:t>	</a:t>
            </a:r>
            <a:r>
              <a:rPr lang="en-US" sz="2400" dirty="0" smtClean="0">
                <a:latin typeface="Garamond" panose="02020404030301010803" pitchFamily="18" charset="0"/>
              </a:rPr>
              <a:t>Every </a:t>
            </a:r>
            <a:r>
              <a:rPr lang="en-US" sz="2400" dirty="0">
                <a:latin typeface="Garamond" panose="02020404030301010803" pitchFamily="18" charset="0"/>
              </a:rPr>
              <a:t>child will live in a safe, stable, permanent home, nurtured by healthy families and strong communities</a:t>
            </a:r>
            <a:r>
              <a:rPr lang="en-US" dirty="0">
                <a:latin typeface="Garamond" panose="02020404030301010803" pitchFamily="18" charset="0"/>
              </a:rPr>
              <a:t>.</a:t>
            </a:r>
          </a:p>
        </p:txBody>
      </p:sp>
      <p:graphicFrame>
        <p:nvGraphicFramePr>
          <p:cNvPr id="24580" name="Object 4"/>
          <p:cNvGraphicFramePr>
            <a:graphicFrameLocks noChangeAspect="1"/>
          </p:cNvGraphicFramePr>
          <p:nvPr>
            <p:extLst>
              <p:ext uri="{D42A27DB-BD31-4B8C-83A1-F6EECF244321}">
                <p14:modId xmlns:p14="http://schemas.microsoft.com/office/powerpoint/2010/main" val="756177008"/>
              </p:ext>
            </p:extLst>
          </p:nvPr>
        </p:nvGraphicFramePr>
        <p:xfrm>
          <a:off x="1428750" y="2514600"/>
          <a:ext cx="2628900" cy="1745417"/>
        </p:xfrm>
        <a:graphic>
          <a:graphicData uri="http://schemas.openxmlformats.org/presentationml/2006/ole">
            <mc:AlternateContent xmlns:mc="http://schemas.openxmlformats.org/markup-compatibility/2006">
              <mc:Choice xmlns:v="urn:schemas-microsoft-com:vml" Requires="v">
                <p:oleObj spid="_x0000_s24658" name="Image" r:id="rId4" imgW="9219048" imgH="6120635" progId="">
                  <p:embed/>
                </p:oleObj>
              </mc:Choice>
              <mc:Fallback>
                <p:oleObj name="Image" r:id="rId4" imgW="9219048" imgH="6120635"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0" y="2514600"/>
                        <a:ext cx="2628900" cy="1745417"/>
                      </a:xfrm>
                      <a:prstGeom prst="rect">
                        <a:avLst/>
                      </a:prstGeom>
                      <a:noFill/>
                      <a:ln w="25400">
                        <a:solidFill>
                          <a:srgbClr val="00907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 name="Picture 1"/>
          <p:cNvPicPr>
            <a:picLocks noChangeAspect="1"/>
          </p:cNvPicPr>
          <p:nvPr/>
        </p:nvPicPr>
        <p:blipFill>
          <a:blip r:embed="rId6" cstate="print">
            <a:clrChange>
              <a:clrFrom>
                <a:srgbClr val="F7F7F7"/>
              </a:clrFrom>
              <a:clrTo>
                <a:srgbClr val="F7F7F7">
                  <a:alpha val="0"/>
                </a:srgbClr>
              </a:clrTo>
            </a:clrChange>
            <a:extLst>
              <a:ext uri="{28A0092B-C50C-407E-A947-70E740481C1C}">
                <a14:useLocalDpi xmlns:a14="http://schemas.microsoft.com/office/drawing/2010/main" val="0"/>
              </a:ext>
            </a:extLst>
          </a:blip>
          <a:stretch>
            <a:fillRect/>
          </a:stretch>
        </p:blipFill>
        <p:spPr>
          <a:xfrm>
            <a:off x="4800600" y="5257755"/>
            <a:ext cx="1574970" cy="137168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a:xfrm>
            <a:off x="1257300" y="1063229"/>
            <a:ext cx="6629400" cy="857250"/>
          </a:xfrm>
        </p:spPr>
        <p:txBody>
          <a:bodyPr>
            <a:noAutofit/>
          </a:bodyPr>
          <a:lstStyle/>
          <a:p>
            <a:pPr algn="ctr"/>
            <a:r>
              <a:rPr lang="en-US" dirty="0"/>
              <a:t>MANDATED REPORTING TIMELINES</a:t>
            </a:r>
          </a:p>
        </p:txBody>
      </p:sp>
      <p:sp>
        <p:nvSpPr>
          <p:cNvPr id="188419" name="Rectangle 3"/>
          <p:cNvSpPr>
            <a:spLocks noGrp="1" noChangeArrowheads="1"/>
          </p:cNvSpPr>
          <p:nvPr>
            <p:ph idx="1"/>
          </p:nvPr>
        </p:nvSpPr>
        <p:spPr>
          <a:xfrm>
            <a:off x="1485900" y="2590800"/>
            <a:ext cx="6172200" cy="3276600"/>
          </a:xfrm>
        </p:spPr>
        <p:txBody>
          <a:bodyPr>
            <a:noAutofit/>
          </a:bodyPr>
          <a:lstStyle/>
          <a:p>
            <a:r>
              <a:rPr lang="en-US" sz="2400" dirty="0">
                <a:latin typeface="Garamond" panose="02020404030301010803" pitchFamily="18" charset="0"/>
              </a:rPr>
              <a:t>During the capacity of your job you are required by law to report any Suspected Child Abuse to Child Welfare or law enforcement immediately or as soon as possible.  Send a written report within 36 hours.</a:t>
            </a:r>
          </a:p>
          <a:p>
            <a:r>
              <a:rPr lang="en-US" sz="2400" dirty="0">
                <a:latin typeface="Garamond" panose="02020404030301010803" pitchFamily="18" charset="0"/>
              </a:rPr>
              <a:t>Failure to report is a misdemeanor punishable by up to 6 months in jail and or a $1000.00 fine.</a:t>
            </a:r>
          </a:p>
        </p:txBody>
      </p:sp>
      <p:sp>
        <p:nvSpPr>
          <p:cNvPr id="2" name="AutoShape 2" descr="Clock Clipart Images, Stock Photos &amp; Vectors | Shutterstock">
            <a:hlinkClick r:id="rId3"/>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87780" y="-144463"/>
            <a:ext cx="6515100" cy="6515100"/>
          </a:xfrm>
          <a:prstGeom prst="rect">
            <a:avLst/>
          </a:prstGeom>
        </p:spPr>
      </p:pic>
      <p:pic>
        <p:nvPicPr>
          <p:cNvPr id="7" name="Picture 6"/>
          <p:cNvPicPr>
            <a:picLocks noChangeAspect="1"/>
          </p:cNvPicPr>
          <p:nvPr/>
        </p:nvPicPr>
        <p:blipFill>
          <a:blip r:embed="rId5">
            <a:clrChange>
              <a:clrFrom>
                <a:srgbClr val="FBFBFB"/>
              </a:clrFrom>
              <a:clrTo>
                <a:srgbClr val="FBFBFB">
                  <a:alpha val="0"/>
                </a:srgbClr>
              </a:clrTo>
            </a:clrChange>
            <a:extLst>
              <a:ext uri="{28A0092B-C50C-407E-A947-70E740481C1C}">
                <a14:useLocalDpi xmlns:a14="http://schemas.microsoft.com/office/drawing/2010/main" val="0"/>
              </a:ext>
            </a:extLst>
          </a:blip>
          <a:stretch>
            <a:fillRect/>
          </a:stretch>
        </p:blipFill>
        <p:spPr>
          <a:xfrm>
            <a:off x="7802880" y="160338"/>
            <a:ext cx="1222132" cy="1553766"/>
          </a:xfrm>
          <a:prstGeom prst="rect">
            <a:avLst/>
          </a:prstGeom>
        </p:spPr>
      </p:pic>
      <p:pic>
        <p:nvPicPr>
          <p:cNvPr id="8" name="Picture 7"/>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7882" y="2667000"/>
            <a:ext cx="1372391" cy="13723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676400"/>
            <a:ext cx="6172200" cy="2914650"/>
          </a:xfrm>
        </p:spPr>
        <p:txBody>
          <a:bodyPr/>
          <a:lstStyle/>
          <a:p>
            <a:pPr algn="ctr">
              <a:buNone/>
            </a:pPr>
            <a:r>
              <a:rPr lang="en-US" sz="7200" dirty="0"/>
              <a:t> </a:t>
            </a:r>
            <a:r>
              <a:rPr lang="en-US" sz="7200" i="1" dirty="0">
                <a:solidFill>
                  <a:schemeClr val="accent1"/>
                </a:solidFill>
                <a:latin typeface="+mj-lt"/>
              </a:rPr>
              <a:t>What do I report?</a:t>
            </a:r>
          </a:p>
        </p:txBody>
      </p:sp>
      <p:sp>
        <p:nvSpPr>
          <p:cNvPr id="5" name="AutoShape 2" descr="Free Question Mark, Download Free Clip Art, Free Clip Art on Clipart Library">
            <a:hlinkClick r:id="rId3"/>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Free Question Mark, Download Free Clip Art, Free Clip Art on Clipart Library">
            <a:hlinkClick r:id="rId3"/>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200" y="3169920"/>
            <a:ext cx="914400" cy="914400"/>
          </a:xfrm>
          <a:prstGeom prst="rect">
            <a:avLst/>
          </a:prstGeom>
        </p:spPr>
      </p:pic>
      <p:pic>
        <p:nvPicPr>
          <p:cNvPr id="8" name="Picture 7"/>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98595" y="550545"/>
            <a:ext cx="914400" cy="914400"/>
          </a:xfrm>
          <a:prstGeom prst="rect">
            <a:avLst/>
          </a:prstGeom>
          <a:solidFill>
            <a:schemeClr val="bg2"/>
          </a:solidFill>
        </p:spPr>
      </p:pic>
      <p:pic>
        <p:nvPicPr>
          <p:cNvPr id="9" name="Picture 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7041515" y="4798695"/>
            <a:ext cx="685800" cy="685800"/>
          </a:xfrm>
          <a:prstGeom prst="rect">
            <a:avLst/>
          </a:prstGeom>
        </p:spPr>
      </p:pic>
      <p:pic>
        <p:nvPicPr>
          <p:cNvPr id="10" name="Picture 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384415" y="613410"/>
            <a:ext cx="1295400" cy="1295400"/>
          </a:xfrm>
          <a:prstGeom prst="rect">
            <a:avLst/>
          </a:prstGeom>
        </p:spPr>
      </p:pic>
      <p:pic>
        <p:nvPicPr>
          <p:cNvPr id="11" name="Picture 10"/>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35635" y="4419600"/>
            <a:ext cx="552450" cy="552450"/>
          </a:xfrm>
          <a:prstGeom prst="rect">
            <a:avLst/>
          </a:prstGeom>
        </p:spPr>
      </p:pic>
      <p:pic>
        <p:nvPicPr>
          <p:cNvPr id="12" name="Picture 11"/>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12775" y="609600"/>
            <a:ext cx="914400" cy="914400"/>
          </a:xfrm>
          <a:prstGeom prst="rect">
            <a:avLst/>
          </a:prstGeom>
        </p:spPr>
      </p:pic>
      <p:pic>
        <p:nvPicPr>
          <p:cNvPr id="13" name="Picture 12"/>
          <p:cNvPicPr>
            <a:picLocks noChangeAspect="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726180" y="5103495"/>
            <a:ext cx="762000" cy="762000"/>
          </a:xfrm>
          <a:prstGeom prst="rect">
            <a:avLst/>
          </a:prstGeom>
        </p:spPr>
      </p:pic>
      <p:pic>
        <p:nvPicPr>
          <p:cNvPr id="14" name="Picture 13"/>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727315" y="3200400"/>
            <a:ext cx="427037" cy="427037"/>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990600"/>
            <a:ext cx="6172200" cy="4343400"/>
          </a:xfrm>
        </p:spPr>
        <p:txBody>
          <a:bodyPr>
            <a:normAutofit lnSpcReduction="10000"/>
          </a:bodyPr>
          <a:lstStyle/>
          <a:p>
            <a:r>
              <a:rPr lang="en-US" sz="3600" dirty="0">
                <a:latin typeface="Garamond" panose="02020404030301010803" pitchFamily="18" charset="0"/>
              </a:rPr>
              <a:t>Physical Abuse</a:t>
            </a:r>
          </a:p>
          <a:p>
            <a:r>
              <a:rPr lang="en-US" sz="3600" dirty="0">
                <a:latin typeface="Garamond" panose="02020404030301010803" pitchFamily="18" charset="0"/>
              </a:rPr>
              <a:t>Sexual Abuse</a:t>
            </a:r>
          </a:p>
          <a:p>
            <a:r>
              <a:rPr lang="en-US" sz="3600" dirty="0">
                <a:latin typeface="Garamond" panose="02020404030301010803" pitchFamily="18" charset="0"/>
              </a:rPr>
              <a:t>Neglect (Severe &amp; General)</a:t>
            </a:r>
          </a:p>
          <a:p>
            <a:r>
              <a:rPr lang="en-US" sz="3600" dirty="0">
                <a:latin typeface="Garamond" panose="02020404030301010803" pitchFamily="18" charset="0"/>
              </a:rPr>
              <a:t>No Caretaker</a:t>
            </a:r>
          </a:p>
          <a:p>
            <a:r>
              <a:rPr lang="en-US" sz="3600" dirty="0">
                <a:latin typeface="Garamond" panose="02020404030301010803" pitchFamily="18" charset="0"/>
              </a:rPr>
              <a:t>Caretaker Incapacity</a:t>
            </a:r>
          </a:p>
          <a:p>
            <a:r>
              <a:rPr lang="en-US" sz="3600" dirty="0">
                <a:latin typeface="Garamond" panose="02020404030301010803" pitchFamily="18" charset="0"/>
              </a:rPr>
              <a:t>Emotional Abuse</a:t>
            </a:r>
          </a:p>
        </p:txBody>
      </p:sp>
      <p:pic>
        <p:nvPicPr>
          <p:cNvPr id="2" name="Picture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629400" y="381000"/>
            <a:ext cx="1905000" cy="190500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1485900" y="1371600"/>
            <a:ext cx="6362700" cy="3724096"/>
          </a:xfrm>
          <a:prstGeom prst="rect">
            <a:avLst/>
          </a:prstGeom>
          <a:noFill/>
          <a:ln w="9525">
            <a:noFill/>
            <a:miter lim="800000"/>
            <a:headEnd/>
            <a:tailEnd/>
          </a:ln>
          <a:effectLst/>
        </p:spPr>
        <p:txBody>
          <a:bodyPr wrap="square">
            <a:spAutoFit/>
          </a:bodyPr>
          <a:lstStyle/>
          <a:p>
            <a:pPr algn="ctr">
              <a:spcBef>
                <a:spcPct val="50000"/>
              </a:spcBef>
            </a:pPr>
            <a:r>
              <a:rPr lang="en-US" sz="3200" i="1" dirty="0">
                <a:solidFill>
                  <a:schemeClr val="accent1"/>
                </a:solidFill>
                <a:latin typeface="+mj-lt"/>
              </a:rPr>
              <a:t>If you observe,</a:t>
            </a:r>
          </a:p>
          <a:p>
            <a:pPr algn="ctr">
              <a:spcBef>
                <a:spcPct val="50000"/>
              </a:spcBef>
            </a:pPr>
            <a:r>
              <a:rPr lang="en-US" sz="3200" i="1" dirty="0">
                <a:solidFill>
                  <a:schemeClr val="accent1"/>
                </a:solidFill>
                <a:latin typeface="+mj-lt"/>
              </a:rPr>
              <a:t>have knowledge of,</a:t>
            </a:r>
          </a:p>
          <a:p>
            <a:pPr algn="ctr">
              <a:spcBef>
                <a:spcPct val="50000"/>
              </a:spcBef>
            </a:pPr>
            <a:r>
              <a:rPr lang="en-US" sz="3200" i="1" dirty="0">
                <a:solidFill>
                  <a:schemeClr val="accent1"/>
                </a:solidFill>
                <a:latin typeface="+mj-lt"/>
              </a:rPr>
              <a:t>are told about,</a:t>
            </a:r>
          </a:p>
          <a:p>
            <a:pPr algn="ctr">
              <a:spcBef>
                <a:spcPct val="50000"/>
              </a:spcBef>
            </a:pPr>
            <a:r>
              <a:rPr lang="en-US" sz="3200" i="1" dirty="0">
                <a:solidFill>
                  <a:schemeClr val="accent1"/>
                </a:solidFill>
                <a:latin typeface="+mj-lt"/>
              </a:rPr>
              <a:t>or reasonably suspect abuse,</a:t>
            </a:r>
          </a:p>
          <a:p>
            <a:pPr algn="ctr">
              <a:spcBef>
                <a:spcPct val="50000"/>
              </a:spcBef>
            </a:pPr>
            <a:r>
              <a:rPr lang="en-US" sz="4000" b="1" i="1" dirty="0">
                <a:solidFill>
                  <a:schemeClr val="accent1"/>
                </a:solidFill>
                <a:effectLst>
                  <a:outerShdw blurRad="38100" dist="38100" dir="2700000" algn="tl">
                    <a:srgbClr val="000000"/>
                  </a:outerShdw>
                </a:effectLst>
                <a:latin typeface="+mj-lt"/>
              </a:rPr>
              <a:t>you must report it!</a:t>
            </a:r>
          </a:p>
        </p:txBody>
      </p:sp>
      <p:sp>
        <p:nvSpPr>
          <p:cNvPr id="2" name="AutoShape 2" descr="Free Phone Call Cliparts, Download Free Clip Art, Free Clip Art on Clipart  Library">
            <a:hlinkClick r:id="rId3"/>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6" descr="Free Phone Call Cliparts, Download Free Clip Art, Free Clip Art on Clipart  Library">
            <a:hlinkClick r:id="rId4"/>
          </p:cNvPr>
          <p:cNvSpPr>
            <a:spLocks noChangeAspect="1" noChangeArrowheads="1"/>
          </p:cNvSpPr>
          <p:nvPr/>
        </p:nvSpPr>
        <p:spPr bwMode="auto">
          <a:xfrm>
            <a:off x="307974" y="7937"/>
            <a:ext cx="1897057" cy="18970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5"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914400" y="948690"/>
            <a:ext cx="948939" cy="990600"/>
          </a:xfrm>
          <a:prstGeom prst="rect">
            <a:avLst/>
          </a:prstGeom>
        </p:spPr>
      </p:pic>
      <p:pic>
        <p:nvPicPr>
          <p:cNvPr id="8" name="Picture 7"/>
          <p:cNvPicPr>
            <a:picLocks noChangeAspect="1"/>
          </p:cNvPicPr>
          <p:nvPr/>
        </p:nvPicPr>
        <p:blipFill rotWithShape="1">
          <a:blip r:embed="rId6" cstate="print">
            <a:clrChange>
              <a:clrFrom>
                <a:srgbClr val="FFFFFF"/>
              </a:clrFrom>
              <a:clrTo>
                <a:srgbClr val="FFFFFF">
                  <a:alpha val="0"/>
                </a:srgbClr>
              </a:clrTo>
            </a:clrChange>
            <a:duotone>
              <a:prstClr val="black"/>
              <a:schemeClr val="accent2">
                <a:tint val="45000"/>
                <a:satMod val="400000"/>
              </a:schemeClr>
            </a:duotone>
            <a:extLst>
              <a:ext uri="{28A0092B-C50C-407E-A947-70E740481C1C}">
                <a14:useLocalDpi xmlns:a14="http://schemas.microsoft.com/office/drawing/2010/main" val="0"/>
              </a:ext>
            </a:extLst>
          </a:blip>
          <a:srcRect t="8203" b="8203"/>
          <a:stretch/>
        </p:blipFill>
        <p:spPr>
          <a:xfrm>
            <a:off x="7543800" y="1892528"/>
            <a:ext cx="1223010" cy="122301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43400" y="5122366"/>
            <a:ext cx="888593" cy="88859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6C95C-8875-4A4F-AE50-6D4D7A8D3951}"/>
              </a:ext>
            </a:extLst>
          </p:cNvPr>
          <p:cNvSpPr>
            <a:spLocks noGrp="1"/>
          </p:cNvSpPr>
          <p:nvPr>
            <p:ph type="title"/>
          </p:nvPr>
        </p:nvSpPr>
        <p:spPr>
          <a:xfrm>
            <a:off x="571500" y="559678"/>
            <a:ext cx="3009900" cy="4952492"/>
          </a:xfrm>
        </p:spPr>
        <p:txBody>
          <a:bodyPr/>
          <a:lstStyle/>
          <a:p>
            <a:pPr algn="ctr"/>
            <a:r>
              <a:rPr kumimoji="0" lang="en-US" sz="4400" b="0" u="none" strike="noStrike" kern="1200" cap="none" spc="0" normalizeH="0" baseline="0" noProof="0" dirty="0">
                <a:ln w="3175" cmpd="sng">
                  <a:noFill/>
                </a:ln>
                <a:solidFill>
                  <a:srgbClr val="33A485"/>
                </a:solidFill>
                <a:effectLst/>
                <a:uLnTx/>
                <a:uFillTx/>
              </a:rPr>
              <a:t>Stressors Associated with Pandemics</a:t>
            </a:r>
            <a:endParaRPr lang="en-US" dirty="0">
              <a:solidFill>
                <a:srgbClr val="33A485"/>
              </a:solidFill>
            </a:endParaRPr>
          </a:p>
        </p:txBody>
      </p:sp>
      <p:sp>
        <p:nvSpPr>
          <p:cNvPr id="3" name="Content Placeholder 2">
            <a:extLst>
              <a:ext uri="{FF2B5EF4-FFF2-40B4-BE49-F238E27FC236}">
                <a16:creationId xmlns:a16="http://schemas.microsoft.com/office/drawing/2014/main" id="{3F3B3AD7-86B1-4E61-8780-E170023E1E60}"/>
              </a:ext>
            </a:extLst>
          </p:cNvPr>
          <p:cNvSpPr>
            <a:spLocks noGrp="1"/>
          </p:cNvSpPr>
          <p:nvPr>
            <p:ph idx="1"/>
          </p:nvPr>
        </p:nvSpPr>
        <p:spPr/>
        <p:txBody>
          <a:bodyPr>
            <a:normAutofit lnSpcReduction="10000"/>
          </a:bodyPr>
          <a:lstStyle/>
          <a:p>
            <a:pPr marR="0" lvl="0" algn="l" defTabSz="457200" rtl="0" eaLnBrk="1" fontAlgn="auto" latinLnBrk="0" hangingPunct="1">
              <a:lnSpc>
                <a:spcPct val="100000"/>
              </a:lnSpc>
              <a:spcBef>
                <a:spcPct val="20000"/>
              </a:spcBef>
              <a:spcAft>
                <a:spcPts val="600"/>
              </a:spcAft>
              <a:buSzPct val="115000"/>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rPr>
              <a:t>Uncertainty, confusion and fear</a:t>
            </a:r>
          </a:p>
          <a:p>
            <a:pPr marR="0" lvl="0" algn="l" defTabSz="457200" rtl="0" eaLnBrk="1" fontAlgn="auto" latinLnBrk="0" hangingPunct="1">
              <a:lnSpc>
                <a:spcPct val="100000"/>
              </a:lnSpc>
              <a:spcBef>
                <a:spcPct val="20000"/>
              </a:spcBef>
              <a:spcAft>
                <a:spcPts val="600"/>
              </a:spcAft>
              <a:buSzPct val="115000"/>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rPr>
              <a:t>Acute and/or chronic health threats</a:t>
            </a:r>
          </a:p>
          <a:p>
            <a:pPr marR="0" lvl="0" algn="l" defTabSz="457200" rtl="0" eaLnBrk="1" fontAlgn="auto" latinLnBrk="0" hangingPunct="1">
              <a:lnSpc>
                <a:spcPct val="100000"/>
              </a:lnSpc>
              <a:spcBef>
                <a:spcPct val="20000"/>
              </a:spcBef>
              <a:spcAft>
                <a:spcPts val="600"/>
              </a:spcAft>
              <a:buSzPct val="115000"/>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rPr>
              <a:t>Food, supply and medical shortages</a:t>
            </a:r>
          </a:p>
          <a:p>
            <a:pPr marR="0" lvl="0" algn="l" defTabSz="457200" rtl="0" eaLnBrk="1" fontAlgn="auto" latinLnBrk="0" hangingPunct="1">
              <a:lnSpc>
                <a:spcPct val="100000"/>
              </a:lnSpc>
              <a:spcBef>
                <a:spcPct val="20000"/>
              </a:spcBef>
              <a:spcAft>
                <a:spcPts val="600"/>
              </a:spcAft>
              <a:buSzPct val="115000"/>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rPr>
              <a:t>Severe disruption of routines</a:t>
            </a:r>
          </a:p>
          <a:p>
            <a:pPr marR="0" lvl="0" algn="l" defTabSz="457200" rtl="0" eaLnBrk="1" fontAlgn="auto" latinLnBrk="0" hangingPunct="1">
              <a:lnSpc>
                <a:spcPct val="100000"/>
              </a:lnSpc>
              <a:spcBef>
                <a:spcPct val="20000"/>
              </a:spcBef>
              <a:spcAft>
                <a:spcPts val="600"/>
              </a:spcAft>
              <a:buSzPct val="115000"/>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rPr>
              <a:t>Separation from family, friends and co-workers              </a:t>
            </a:r>
          </a:p>
          <a:p>
            <a:pPr marR="0" lvl="0" algn="l" defTabSz="457200" rtl="0" eaLnBrk="1" fontAlgn="auto" latinLnBrk="0" hangingPunct="1">
              <a:lnSpc>
                <a:spcPct val="100000"/>
              </a:lnSpc>
              <a:spcBef>
                <a:spcPct val="20000"/>
              </a:spcBef>
              <a:spcAft>
                <a:spcPts val="600"/>
              </a:spcAft>
              <a:buSzPct val="115000"/>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rPr>
              <a:t>Social isolation (Grandparents, extended kin)</a:t>
            </a:r>
          </a:p>
          <a:p>
            <a:pPr marR="0" lvl="0" algn="l" defTabSz="457200" rtl="0" eaLnBrk="1" fontAlgn="auto" latinLnBrk="0" hangingPunct="1">
              <a:lnSpc>
                <a:spcPct val="100000"/>
              </a:lnSpc>
              <a:spcBef>
                <a:spcPct val="20000"/>
              </a:spcBef>
              <a:spcAft>
                <a:spcPts val="600"/>
              </a:spcAft>
              <a:buSzPct val="115000"/>
              <a:tabLst/>
              <a:defRPr/>
            </a:pPr>
            <a:r>
              <a:rPr kumimoji="0" lang="en-US" sz="24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rPr>
              <a:t>School closure</a:t>
            </a:r>
          </a:p>
          <a:p>
            <a:pPr marL="0" marR="0" lvl="0" indent="0" algn="l" defTabSz="457200" rtl="0" eaLnBrk="1" fontAlgn="auto" latinLnBrk="0" hangingPunct="1">
              <a:lnSpc>
                <a:spcPct val="100000"/>
              </a:lnSpc>
              <a:spcBef>
                <a:spcPct val="20000"/>
              </a:spcBef>
              <a:spcAft>
                <a:spcPts val="600"/>
              </a:spcAft>
              <a:buClr>
                <a:srgbClr val="AB946B"/>
              </a:buClr>
              <a:buSzPct val="115000"/>
              <a:buFont typeface="Arial"/>
              <a:buNone/>
              <a:tabLst/>
              <a:defRPr/>
            </a:pPr>
            <a:r>
              <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rPr>
              <a:t>* </a:t>
            </a:r>
            <a:r>
              <a:rPr kumimoji="0" lang="en-US" sz="1600" b="0" i="0" u="none" strike="noStrike" kern="1200" cap="none" spc="0" normalizeH="0" baseline="0" noProof="0" dirty="0">
                <a:ln>
                  <a:noFill/>
                </a:ln>
                <a:solidFill>
                  <a:prstClr val="black"/>
                </a:solidFill>
                <a:effectLst/>
                <a:uLnTx/>
                <a:uFillTx/>
                <a:latin typeface="Garamond" panose="02020404030301010803"/>
                <a:ea typeface="+mn-ea"/>
                <a:cs typeface="+mn-cs"/>
              </a:rPr>
              <a:t>(Taylor, 2019)*Quality Improvements Center for Workforce Development and Children’s Bureau</a:t>
            </a:r>
            <a:endParaRPr kumimoji="0" lang="en-US" sz="1800" b="0" i="0" u="none" strike="noStrike" kern="1200" cap="none" spc="0" normalizeH="0" baseline="0" noProof="0" dirty="0">
              <a:ln>
                <a:noFill/>
              </a:ln>
              <a:solidFill>
                <a:prstClr val="black"/>
              </a:solidFill>
              <a:effectLst/>
              <a:uLnTx/>
              <a:uFillTx/>
              <a:latin typeface="Garamond" panose="02020404030301010803"/>
              <a:ea typeface="+mn-ea"/>
              <a:cs typeface="+mn-cs"/>
            </a:endParaRPr>
          </a:p>
          <a:p>
            <a:endParaRPr lang="en-US" dirty="0"/>
          </a:p>
        </p:txBody>
      </p:sp>
      <p:sp>
        <p:nvSpPr>
          <p:cNvPr id="4" name="AutoShape 2" descr="Phone clipart free images 3 - ClipartAndScrap">
            <a:hlinkClick r:id="rId3"/>
          </p:cNvP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23950" y="3581400"/>
            <a:ext cx="1905000" cy="2018601"/>
          </a:xfrm>
          <a:prstGeom prst="rect">
            <a:avLst/>
          </a:prstGeom>
        </p:spPr>
      </p:pic>
      <p:pic>
        <p:nvPicPr>
          <p:cNvPr id="7" name="Picture 6"/>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772400" y="603356"/>
            <a:ext cx="1104899" cy="1070977"/>
          </a:xfrm>
          <a:prstGeom prst="rect">
            <a:avLst/>
          </a:prstGeom>
        </p:spPr>
      </p:pic>
      <p:sp>
        <p:nvSpPr>
          <p:cNvPr id="8" name="AutoShape 4" descr="Clock Clipart Images, Stock Photos &amp; Vectors | Shutterstock">
            <a:hlinkClick r:id="rId6"/>
          </p:cNvPr>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03405" y="2283518"/>
            <a:ext cx="738188" cy="775266"/>
          </a:xfrm>
          <a:prstGeom prst="rect">
            <a:avLst/>
          </a:prstGeom>
        </p:spPr>
      </p:pic>
      <p:pic>
        <p:nvPicPr>
          <p:cNvPr id="10" name="Picture 9"/>
          <p:cNvPicPr>
            <a:picLocks noChangeAspect="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806689" y="4267200"/>
            <a:ext cx="1191860" cy="1104900"/>
          </a:xfrm>
          <a:prstGeom prst="rect">
            <a:avLst/>
          </a:prstGeom>
        </p:spPr>
      </p:pic>
    </p:spTree>
    <p:extLst>
      <p:ext uri="{BB962C8B-B14F-4D97-AF65-F5344CB8AC3E}">
        <p14:creationId xmlns:p14="http://schemas.microsoft.com/office/powerpoint/2010/main" val="4218437510"/>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75E7C-C21A-4CB9-B436-7A297744C56B}"/>
              </a:ext>
            </a:extLst>
          </p:cNvPr>
          <p:cNvSpPr>
            <a:spLocks noGrp="1"/>
          </p:cNvSpPr>
          <p:nvPr>
            <p:ph type="title"/>
          </p:nvPr>
        </p:nvSpPr>
        <p:spPr>
          <a:xfrm>
            <a:off x="571500" y="559678"/>
            <a:ext cx="3009900" cy="4952492"/>
          </a:xfrm>
        </p:spPr>
        <p:txBody>
          <a:bodyPr/>
          <a:lstStyle/>
          <a:p>
            <a:pPr algn="ctr"/>
            <a:r>
              <a:rPr kumimoji="0" lang="en-US" sz="4400" b="0" u="none" strike="noStrike" kern="1200" cap="none" spc="0" normalizeH="0" baseline="0" noProof="0" dirty="0">
                <a:ln w="3175" cmpd="sng">
                  <a:noFill/>
                </a:ln>
                <a:solidFill>
                  <a:srgbClr val="33A485"/>
                </a:solidFill>
                <a:effectLst/>
                <a:uLnTx/>
                <a:uFillTx/>
              </a:rPr>
              <a:t>Stressors Associated with Pandemics</a:t>
            </a:r>
            <a:endParaRPr lang="en-US" dirty="0">
              <a:solidFill>
                <a:srgbClr val="33A485"/>
              </a:solidFill>
            </a:endParaRPr>
          </a:p>
        </p:txBody>
      </p:sp>
      <p:sp>
        <p:nvSpPr>
          <p:cNvPr id="3" name="Content Placeholder 2">
            <a:extLst>
              <a:ext uri="{FF2B5EF4-FFF2-40B4-BE49-F238E27FC236}">
                <a16:creationId xmlns:a16="http://schemas.microsoft.com/office/drawing/2014/main" id="{015F319B-F96A-4E18-B84D-644811C02D53}"/>
              </a:ext>
            </a:extLst>
          </p:cNvPr>
          <p:cNvSpPr>
            <a:spLocks noGrp="1"/>
          </p:cNvSpPr>
          <p:nvPr>
            <p:ph idx="1"/>
          </p:nvPr>
        </p:nvSpPr>
        <p:spPr/>
        <p:txBody>
          <a:bodyPr>
            <a:normAutofit fontScale="92500" lnSpcReduction="10000"/>
          </a:bodyPr>
          <a:lstStyle/>
          <a:p>
            <a:pPr marL="285750" marR="0" lvl="0" indent="-285750" algn="l" defTabSz="457200" rtl="0" eaLnBrk="1" fontAlgn="auto" latinLnBrk="0" hangingPunct="1">
              <a:lnSpc>
                <a:spcPct val="100000"/>
              </a:lnSpc>
              <a:spcBef>
                <a:spcPct val="20000"/>
              </a:spcBef>
              <a:spcAft>
                <a:spcPts val="600"/>
              </a:spcAft>
              <a:buSzPct val="115000"/>
              <a:buFont typeface="Arial"/>
              <a:buChar char="•"/>
              <a:tabLst/>
              <a:defRPr/>
            </a:pPr>
            <a:r>
              <a:rPr kumimoji="0" lang="en-US" sz="2400" b="0" i="0" u="none" strike="noStrike" kern="1200" cap="none" spc="0" normalizeH="0" baseline="0" noProof="0" dirty="0" smtClean="0">
                <a:ln>
                  <a:noFill/>
                </a:ln>
                <a:solidFill>
                  <a:schemeClr val="tx1"/>
                </a:solidFill>
                <a:effectLst/>
                <a:uLnTx/>
                <a:uFillTx/>
                <a:latin typeface="Garamond" panose="02020404030301010803" pitchFamily="18" charset="0"/>
              </a:rPr>
              <a:t>Stresses </a:t>
            </a:r>
            <a:r>
              <a:rPr kumimoji="0" lang="en-US" sz="2400" b="0" i="0" u="none" strike="noStrike" kern="1200" cap="none" spc="0" normalizeH="0" baseline="0" noProof="0" dirty="0">
                <a:ln>
                  <a:noFill/>
                </a:ln>
                <a:solidFill>
                  <a:schemeClr val="tx1"/>
                </a:solidFill>
                <a:effectLst/>
                <a:uLnTx/>
                <a:uFillTx/>
                <a:latin typeface="Garamond" panose="02020404030301010803" pitchFamily="18" charset="0"/>
              </a:rPr>
              <a:t>on some local health care system</a:t>
            </a:r>
          </a:p>
          <a:p>
            <a:pPr marL="285750" marR="0" lvl="0" indent="-285750" algn="l" defTabSz="457200" rtl="0" eaLnBrk="1" fontAlgn="auto" latinLnBrk="0" hangingPunct="1">
              <a:lnSpc>
                <a:spcPct val="100000"/>
              </a:lnSpc>
              <a:spcBef>
                <a:spcPct val="20000"/>
              </a:spcBef>
              <a:spcAft>
                <a:spcPts val="600"/>
              </a:spcAft>
              <a:buSzPct val="115000"/>
              <a:buFont typeface="Arial"/>
              <a:buChar char="•"/>
              <a:tabLst/>
              <a:defRPr/>
            </a:pPr>
            <a:r>
              <a:rPr kumimoji="0" lang="en-US" sz="2400" b="0" i="0" u="none" strike="noStrike" kern="1200" cap="none" spc="0" normalizeH="0" baseline="0" noProof="0" dirty="0">
                <a:ln>
                  <a:noFill/>
                </a:ln>
                <a:solidFill>
                  <a:schemeClr val="tx1"/>
                </a:solidFill>
                <a:effectLst/>
                <a:uLnTx/>
                <a:uFillTx/>
                <a:latin typeface="Garamond" panose="02020404030301010803" pitchFamily="18" charset="0"/>
              </a:rPr>
              <a:t>Wage loss/Unemployment</a:t>
            </a:r>
          </a:p>
          <a:p>
            <a:pPr marL="285750" marR="0" lvl="0" indent="-285750" algn="l" defTabSz="457200" rtl="0" eaLnBrk="1" fontAlgn="auto" latinLnBrk="0" hangingPunct="1">
              <a:lnSpc>
                <a:spcPct val="100000"/>
              </a:lnSpc>
              <a:spcBef>
                <a:spcPct val="20000"/>
              </a:spcBef>
              <a:spcAft>
                <a:spcPts val="600"/>
              </a:spcAft>
              <a:buSzPct val="115000"/>
              <a:buFont typeface="Arial"/>
              <a:buChar char="•"/>
              <a:tabLst/>
              <a:defRPr/>
            </a:pPr>
            <a:r>
              <a:rPr kumimoji="0" lang="en-US" sz="2400" b="0" i="0" u="none" strike="noStrike" kern="1200" cap="none" spc="0" normalizeH="0" baseline="0" noProof="0" dirty="0">
                <a:ln>
                  <a:noFill/>
                </a:ln>
                <a:solidFill>
                  <a:schemeClr val="tx1"/>
                </a:solidFill>
                <a:effectLst/>
                <a:uLnTx/>
                <a:uFillTx/>
                <a:latin typeface="Garamond" panose="02020404030301010803" pitchFamily="18" charset="0"/>
              </a:rPr>
              <a:t>Erosion of social fabric including exploitation, crime and discrimination</a:t>
            </a:r>
          </a:p>
          <a:p>
            <a:pPr marL="285750" marR="0" lvl="0" indent="-285750" algn="l" defTabSz="457200" rtl="0" eaLnBrk="1" fontAlgn="auto" latinLnBrk="0" hangingPunct="1">
              <a:lnSpc>
                <a:spcPct val="100000"/>
              </a:lnSpc>
              <a:spcBef>
                <a:spcPct val="20000"/>
              </a:spcBef>
              <a:spcAft>
                <a:spcPts val="600"/>
              </a:spcAft>
              <a:buSzPct val="115000"/>
              <a:buFont typeface="Arial"/>
              <a:buChar char="•"/>
              <a:tabLst/>
              <a:defRPr/>
            </a:pPr>
            <a:r>
              <a:rPr kumimoji="0" lang="en-US" sz="2400" b="0" i="0" u="none" strike="noStrike" kern="1200" cap="none" spc="0" normalizeH="0" baseline="0" noProof="0" dirty="0">
                <a:ln>
                  <a:noFill/>
                </a:ln>
                <a:solidFill>
                  <a:schemeClr val="tx1"/>
                </a:solidFill>
                <a:effectLst/>
                <a:uLnTx/>
                <a:uFillTx/>
                <a:latin typeface="Garamond" panose="02020404030301010803" pitchFamily="18" charset="0"/>
              </a:rPr>
              <a:t>Economic break down leading to a recession or a depression</a:t>
            </a:r>
          </a:p>
          <a:p>
            <a:pPr marL="285750" marR="0" lvl="0" indent="-285750" algn="l" defTabSz="457200" rtl="0" eaLnBrk="1" fontAlgn="auto" latinLnBrk="0" hangingPunct="1">
              <a:lnSpc>
                <a:spcPct val="100000"/>
              </a:lnSpc>
              <a:spcBef>
                <a:spcPct val="20000"/>
              </a:spcBef>
              <a:spcAft>
                <a:spcPts val="600"/>
              </a:spcAft>
              <a:buSzPct val="115000"/>
              <a:buFont typeface="Arial"/>
              <a:buChar char="•"/>
              <a:tabLst/>
              <a:defRPr/>
            </a:pPr>
            <a:r>
              <a:rPr kumimoji="0" lang="en-US" sz="2400" b="0" i="0" u="none" strike="noStrike" kern="1200" cap="none" spc="0" normalizeH="0" baseline="0" noProof="0" dirty="0">
                <a:ln>
                  <a:noFill/>
                </a:ln>
                <a:solidFill>
                  <a:schemeClr val="tx1"/>
                </a:solidFill>
                <a:effectLst/>
                <a:uLnTx/>
                <a:uFillTx/>
                <a:latin typeface="Garamond" panose="02020404030301010803" pitchFamily="18" charset="0"/>
              </a:rPr>
              <a:t>Malnutrition </a:t>
            </a:r>
          </a:p>
          <a:p>
            <a:pPr marL="285750" marR="0" lvl="0" indent="-285750" algn="l" defTabSz="457200" rtl="0" eaLnBrk="1" fontAlgn="auto" latinLnBrk="0" hangingPunct="1">
              <a:lnSpc>
                <a:spcPct val="100000"/>
              </a:lnSpc>
              <a:spcBef>
                <a:spcPct val="20000"/>
              </a:spcBef>
              <a:spcAft>
                <a:spcPts val="600"/>
              </a:spcAft>
              <a:buSzPct val="115000"/>
              <a:buFont typeface="Arial"/>
              <a:buChar char="•"/>
              <a:tabLst/>
              <a:defRPr/>
            </a:pPr>
            <a:r>
              <a:rPr kumimoji="0" lang="en-US" sz="2400" b="0" i="0" u="none" strike="noStrike" kern="1200" cap="none" spc="0" normalizeH="0" baseline="0" noProof="0" dirty="0">
                <a:ln>
                  <a:noFill/>
                </a:ln>
                <a:solidFill>
                  <a:schemeClr val="tx1"/>
                </a:solidFill>
                <a:effectLst/>
                <a:uLnTx/>
                <a:uFillTx/>
                <a:latin typeface="Garamond" panose="02020404030301010803" pitchFamily="18" charset="0"/>
              </a:rPr>
              <a:t>Inability to bury, memorialize and honor the dead (whether it is due to the pandemic or another cause</a:t>
            </a:r>
            <a:r>
              <a:rPr kumimoji="0" lang="en-US" sz="2400" b="0" i="0" u="none" strike="noStrike" kern="1200" cap="none" spc="0" normalizeH="0" baseline="0" noProof="0" dirty="0" smtClean="0">
                <a:ln>
                  <a:noFill/>
                </a:ln>
                <a:solidFill>
                  <a:schemeClr val="tx1"/>
                </a:solidFill>
                <a:effectLst/>
                <a:uLnTx/>
                <a:uFillTx/>
                <a:latin typeface="Garamond" panose="02020404030301010803" pitchFamily="18" charset="0"/>
              </a:rPr>
              <a:t>)</a:t>
            </a:r>
          </a:p>
          <a:p>
            <a:pPr marL="0" marR="0" lvl="0" indent="0" algn="l" defTabSz="457200" rtl="0" eaLnBrk="1" fontAlgn="auto" latinLnBrk="0" hangingPunct="1">
              <a:lnSpc>
                <a:spcPct val="100000"/>
              </a:lnSpc>
              <a:spcBef>
                <a:spcPct val="20000"/>
              </a:spcBef>
              <a:spcAft>
                <a:spcPts val="600"/>
              </a:spcAft>
              <a:buClr>
                <a:srgbClr val="AB946B"/>
              </a:buClr>
              <a:buSzPct val="115000"/>
              <a:buFont typeface="Arial"/>
              <a:buNone/>
              <a:tabLst/>
              <a:defRPr/>
            </a:pPr>
            <a:r>
              <a:rPr kumimoji="0" lang="en-US" sz="1900" b="0" i="0" u="none" strike="noStrike" kern="1200" cap="none" spc="0" normalizeH="0" baseline="0" noProof="0" dirty="0" smtClean="0">
                <a:ln>
                  <a:noFill/>
                </a:ln>
                <a:solidFill>
                  <a:prstClr val="black">
                    <a:lumMod val="85000"/>
                    <a:lumOff val="15000"/>
                  </a:prstClr>
                </a:solidFill>
                <a:effectLst/>
                <a:uLnTx/>
                <a:uFillTx/>
                <a:latin typeface="Garamond" panose="02020404030301010803" pitchFamily="18" charset="0"/>
              </a:rPr>
              <a:t>These </a:t>
            </a:r>
            <a:r>
              <a:rPr kumimoji="0" lang="en-US" sz="1900" b="0" i="0" u="none" strike="noStrike" kern="1200" cap="none" spc="0" normalizeH="0" baseline="0" noProof="0" dirty="0">
                <a:ln>
                  <a:noFill/>
                </a:ln>
                <a:solidFill>
                  <a:prstClr val="black">
                    <a:lumMod val="85000"/>
                    <a:lumOff val="15000"/>
                  </a:prstClr>
                </a:solidFill>
                <a:effectLst/>
                <a:uLnTx/>
                <a:uFillTx/>
                <a:latin typeface="Garamond" panose="02020404030301010803" pitchFamily="18" charset="0"/>
              </a:rPr>
              <a:t>stressors can lead, especially in trauma-affected persons, to reactions: fear, indifference, fatalism, repetitive checking for information, the need for reassurance, and mood disorders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962400"/>
            <a:ext cx="2209800" cy="1469517"/>
          </a:xfrm>
          <a:prstGeom prst="rect">
            <a:avLst/>
          </a:prstGeom>
        </p:spPr>
      </p:pic>
    </p:spTree>
    <p:extLst>
      <p:ext uri="{BB962C8B-B14F-4D97-AF65-F5344CB8AC3E}">
        <p14:creationId xmlns:p14="http://schemas.microsoft.com/office/powerpoint/2010/main" val="13556954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Headlines">
  <a:themeElements>
    <a:clrScheme name="Headlines">
      <a:dk1>
        <a:sysClr val="windowText" lastClr="000000"/>
      </a:dk1>
      <a:lt1>
        <a:sysClr val="window" lastClr="FFFFFF"/>
      </a:lt1>
      <a:dk2>
        <a:srgbClr val="1B2135"/>
      </a:dk2>
      <a:lt2>
        <a:srgbClr val="F4EFDF"/>
      </a:lt2>
      <a:accent1>
        <a:srgbClr val="33A485"/>
      </a:accent1>
      <a:accent2>
        <a:srgbClr val="EC6E39"/>
      </a:accent2>
      <a:accent3>
        <a:srgbClr val="D5A52C"/>
      </a:accent3>
      <a:accent4>
        <a:srgbClr val="909081"/>
      </a:accent4>
      <a:accent5>
        <a:srgbClr val="3BA1C1"/>
      </a:accent5>
      <a:accent6>
        <a:srgbClr val="916A8C"/>
      </a:accent6>
      <a:hlink>
        <a:srgbClr val="3BA1C1"/>
      </a:hlink>
      <a:folHlink>
        <a:srgbClr val="916A8C"/>
      </a:folHlink>
    </a:clrScheme>
    <a:fontScheme name="Headlines">
      <a:majorFont>
        <a:latin typeface="Century Schoolbook" panose="02040604050505020304"/>
        <a:ea typeface=""/>
        <a:cs typeface=""/>
        <a:font script="Jpan" typeface="メイリオ"/>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eadlines">
      <a:fillStyleLst>
        <a:solidFill>
          <a:schemeClr val="phClr"/>
        </a:solidFill>
        <a:solidFill>
          <a:schemeClr val="phClr">
            <a:tint val="67000"/>
            <a:satMod val="105000"/>
          </a:schemeClr>
        </a:solidFill>
        <a:gradFill rotWithShape="1">
          <a:gsLst>
            <a:gs pos="0">
              <a:schemeClr val="phClr">
                <a:tint val="100000"/>
                <a:satMod val="103000"/>
                <a:lumMod val="102000"/>
              </a:schemeClr>
            </a:gs>
            <a:gs pos="50000">
              <a:schemeClr val="phClr">
                <a:shade val="100000"/>
                <a:satMod val="110000"/>
                <a:lumMod val="100000"/>
              </a:schemeClr>
            </a:gs>
            <a:gs pos="100000">
              <a:schemeClr val="phClr">
                <a:shade val="70000"/>
                <a:satMod val="120000"/>
                <a:lumMod val="99000"/>
              </a:schemeClr>
            </a:gs>
          </a:gsLst>
          <a:path path="circle">
            <a:fillToRect l="100000" t="100000" r="100000" b="100000"/>
          </a:path>
        </a:gradFill>
      </a:fillStyleLst>
      <a:lnStyleLst>
        <a:ln w="6350" cap="flat" cmpd="sng" algn="in">
          <a:solidFill>
            <a:schemeClr val="phClr"/>
          </a:solidFill>
          <a:prstDash val="solid"/>
        </a:ln>
        <a:ln w="12700" cap="flat" cmpd="sng" algn="in">
          <a:solidFill>
            <a:schemeClr val="phClr"/>
          </a:solidFill>
          <a:prstDash val="solid"/>
        </a:ln>
        <a:ln w="19050" cap="flat" cmpd="sng" algn="in">
          <a:solidFill>
            <a:schemeClr val="phClr">
              <a:satMod val="150000"/>
            </a:schemeClr>
          </a:solidFill>
          <a:prstDash val="solid"/>
        </a:ln>
      </a:lnStyleLst>
      <a:effectStyleLst>
        <a:effectStyle>
          <a:effectLst/>
        </a:effectStyle>
        <a:effectStyle>
          <a:effectLst/>
        </a:effectStyle>
        <a:effectStyle>
          <a:effectLst>
            <a:innerShdw blurRad="88900" dist="25400" dir="10800000">
              <a:srgbClr val="000000">
                <a:alpha val="25000"/>
              </a:srgbClr>
            </a:innerShdw>
            <a:outerShdw blurRad="25400" dist="25400" dir="5400000" algn="ctr" rotWithShape="0">
              <a:srgbClr val="FFFFFF">
                <a:alpha val="10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 id="{3841520A-25F2-4EB8-BE4C-611DB5ABEED9}" vid="{0A845BBA-79DB-48B1-B20E-7DB1D9224837}"/>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TM10001103[[fn=Headlines]]</Template>
  <TotalTime>3207</TotalTime>
  <Words>2478</Words>
  <Application>Microsoft Office PowerPoint</Application>
  <PresentationFormat>On-screen Show (4:3)</PresentationFormat>
  <Paragraphs>198</Paragraphs>
  <Slides>21</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0" baseType="lpstr">
      <vt:lpstr>Arial</vt:lpstr>
      <vt:lpstr>Calibri</vt:lpstr>
      <vt:lpstr>Century Schoolbook</vt:lpstr>
      <vt:lpstr>Corbel</vt:lpstr>
      <vt:lpstr>Garamond</vt:lpstr>
      <vt:lpstr>Mangal</vt:lpstr>
      <vt:lpstr>Wingdings</vt:lpstr>
      <vt:lpstr>Headlines</vt:lpstr>
      <vt:lpstr>Image</vt:lpstr>
      <vt:lpstr>MANDATED REPORTER Supporting, Protecting and Safeguarding Children through Distance Learning</vt:lpstr>
      <vt:lpstr>MRP &amp; Distance Learning</vt:lpstr>
      <vt:lpstr>CHILD &amp; FAMILY SERVICES</vt:lpstr>
      <vt:lpstr>MANDATED REPORTING TIMELINES</vt:lpstr>
      <vt:lpstr>PowerPoint Presentation</vt:lpstr>
      <vt:lpstr>PowerPoint Presentation</vt:lpstr>
      <vt:lpstr>PowerPoint Presentation</vt:lpstr>
      <vt:lpstr>Stressors Associated with Pandemics</vt:lpstr>
      <vt:lpstr>Stressors Associated with Pandemics</vt:lpstr>
      <vt:lpstr>Contextual Thoughts</vt:lpstr>
      <vt:lpstr>Engaging in Conversations with your Students</vt:lpstr>
      <vt:lpstr>Deepening Engagement</vt:lpstr>
      <vt:lpstr>Concerning Changes in Student Behaviors</vt:lpstr>
      <vt:lpstr>Concerning Changes in Student Behaviors</vt:lpstr>
      <vt:lpstr>Using Instructional Strategies to Provide a Safe Space for Your Students</vt:lpstr>
      <vt:lpstr>Deepening Parent and Caregiver Interaction</vt:lpstr>
      <vt:lpstr>Responsibilities of Mandated Reporters</vt:lpstr>
      <vt:lpstr>Resources</vt:lpstr>
      <vt:lpstr>PowerPoint Presentation</vt:lpstr>
      <vt:lpstr>PowerPoint Presentation</vt:lpstr>
      <vt:lpstr>Questions &amp; Answers</vt:lpstr>
    </vt:vector>
  </TitlesOfParts>
  <Company>COmmunity Services Agency - CSA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Jessica Holly</cp:lastModifiedBy>
  <cp:revision>346</cp:revision>
  <cp:lastPrinted>2020-09-14T19:49:02Z</cp:lastPrinted>
  <dcterms:created xsi:type="dcterms:W3CDTF">2010-01-11T21:59:18Z</dcterms:created>
  <dcterms:modified xsi:type="dcterms:W3CDTF">2020-10-09T00:15:26Z</dcterms:modified>
  <cp:contentStatus/>
</cp:coreProperties>
</file>